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2" r:id="rId2"/>
    <p:sldId id="257" r:id="rId3"/>
    <p:sldId id="283" r:id="rId4"/>
    <p:sldId id="284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85" r:id="rId14"/>
    <p:sldId id="280" r:id="rId15"/>
    <p:sldId id="281" r:id="rId16"/>
  </p:sldIdLst>
  <p:sldSz cx="9144000" cy="6858000" type="screen4x3"/>
  <p:notesSz cx="6858000" cy="9144000"/>
  <p:defaultTextStyle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CE8"/>
    <a:srgbClr val="8FADD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  <p:ext uri="smNativeData">
      <pr:smAppRevision xmlns="" xmlns:pr="smNativeData" dt="1521101886" val="742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08" y="-270"/>
      </p:cViewPr>
      <p:guideLst>
        <p:guide orient="horz" pos="2160"/>
        <p:guide pos="2880"/>
      </p:guideLst>
    </p:cSldViewPr>
  </p:slideViewPr>
  <p:outlineViewPr>
    <p:cViewPr>
      <p:scale>
        <a:sx n="303" d="100"/>
        <a:sy n="303" d="100"/>
      </p:scale>
      <p:origin x="0" y="244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notesViewPr>
    <p:cSldViewPr>
      <p:cViewPr>
        <p:scale>
          <a:sx n="79" d="100"/>
          <a:sy n="79" d="100"/>
        </p:scale>
        <p:origin x="658" y="211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0890B-003B-4AC6-9B8B-B9EAE92B33D7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1DBFE-5485-41E2-A78F-F7435B6FE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3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9hOm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Под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J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8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AB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C2E2-ACD2-BD34-9C50-5A618C1E6A0F}" type="slidenum">
              <a:t>‹#›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DA96-D8D2-BD2C-9C50-2E79941E6A7B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 и две колонки, ле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wBAI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BT4A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DMbAADXFgAAEAAAAA=="/>
              </a:ext>
            </a:extLst>
          </p:cNvSpPr>
          <p:nvPr>
            <p:ph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RgAADMbAACwJQAAEAAAAA=="/>
              </a:ext>
            </a:extLst>
          </p:cNvSpPr>
          <p:nvPr>
            <p:ph sz="quarter" idx="2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U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2AkAAHA1AACwJQAAEAAAAA=="/>
              </a:ext>
            </a:extLst>
          </p:cNvSpPr>
          <p:nvPr>
            <p:ph sz="half" idx="3"/>
          </p:nvPr>
        </p:nvSpPr>
        <p:spPr>
          <a:xfrm>
            <a:off x="4722495" y="1600200"/>
            <a:ext cx="3964305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9F34-7AD2-BD69-9C50-8C3CD11E6AD9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QB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kC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DA1D-53D2-BD2C-9C50-A579941E6AF0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Заголовок и две строки, ниж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DXFgAAEAAAAA=="/>
              </a:ext>
            </a:extLst>
          </p:cNvSpPr>
          <p:nvPr>
            <p:ph sz="half" idx="1"/>
          </p:nvPr>
        </p:nvSpPr>
        <p:spPr>
          <a:xfrm>
            <a:off x="457200" y="1600200"/>
            <a:ext cx="8229600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2QAI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RgAADMbAACwJQAAEAAAAA=="/>
              </a:ext>
            </a:extLst>
          </p:cNvSpPr>
          <p:nvPr>
            <p:ph sz="quarter" idx="2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sRgAAHA1AACwJQAAEAAAAA=="/>
              </a:ext>
            </a:extLst>
          </p:cNvSpPr>
          <p:nvPr>
            <p:ph sz="quarter" idx="3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DBB4-FAD2-BD2D-9C50-0C78951E6A59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k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8693-DDD2-BD70-9C50-2B25C81E6A7E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е строки, верх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Jpa2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DMbAADXFgAAEAAAAA=="/>
              </a:ext>
            </a:extLst>
          </p:cNvSpPr>
          <p:nvPr>
            <p:ph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48YTo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2AkAAHA1AADXFgAAEAAAAA=="/>
              </a:ext>
            </a:extLst>
          </p:cNvSpPr>
          <p:nvPr>
            <p:ph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ZhY2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RgAAHA1AACwJQAAEAAAAA=="/>
              </a:ext>
            </a:extLst>
          </p:cNvSpPr>
          <p:nvPr>
            <p:ph sz="half" idx="3"/>
          </p:nvPr>
        </p:nvSpPr>
        <p:spPr>
          <a:xfrm>
            <a:off x="457200" y="4013835"/>
            <a:ext cx="8229600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w+PGE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DCCF-81D2-BD2A-9C50-777F921E6A22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RlZlI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NwY1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E22F-61D2-BD14-9C50-9741AC1E6AC2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CwJQAAEAAAAA=="/>
              </a:ext>
            </a:extLst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C4A3-EDD2-BD32-9C50-1B678A1E6A4E}" type="slidenum">
              <a:t>‹#›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FB11-5FD2-BD0D-9C50-A958B51E6AFC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9hOm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DMbAACwJQAAEAAAAA=="/>
              </a:ext>
            </a:extLst>
          </p:cNvSpPr>
          <p:nvPr>
            <p:ph sz="half" idx="1"/>
          </p:nvPr>
        </p:nvSpPr>
        <p:spPr>
          <a:xfrm>
            <a:off x="457200" y="1600200"/>
            <a:ext cx="3964305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2AkAAHA1AACwJQAAEAAAAA=="/>
              </a:ext>
            </a:extLst>
          </p:cNvSpPr>
          <p:nvPr>
            <p:ph sz="half" idx="2"/>
          </p:nvPr>
        </p:nvSpPr>
        <p:spPr>
          <a:xfrm>
            <a:off x="4722495" y="1600200"/>
            <a:ext cx="3964305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F5FE-B0D2-BD03-9C50-4656BB1E6A13}" type="slidenum">
              <a:t>‹#›</a:t>
            </a:fld>
            <a:endParaRPr/>
          </a:p>
        </p:txBody>
      </p:sp>
      <p:sp>
        <p:nvSpPr>
          <p:cNvPr id="6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8ALw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D67E-30D2-BD20-9C50-C675981E6A93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AAd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8ALw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E3B5-FBD2-BD15-9C50-0D40AD1E6A58}" type="slidenum">
              <a:t>‹#›</a:t>
            </a:fld>
            <a:endParaRPr/>
          </a:p>
        </p:txBody>
      </p:sp>
      <p:sp>
        <p:nvSpPr>
          <p:cNvPr id="4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g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EA7D-33D2-BD1C-9C50-C549A41E6A90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E1B4-FAD2-BD17-9C50-0C42AF1E6A59}" type="slidenum">
              <a:t>‹#›</a:t>
            </a:fld>
            <a:endParaRPr/>
          </a:p>
        </p:txBody>
      </p:sp>
      <p:sp>
        <p:nvSpPr>
          <p:cNvPr id="3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I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gzJgg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F3F1-BFD2-BD05-9C50-4950BD1E6A1C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Только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wJQAAEAAAAA=="/>
              </a:ext>
            </a:extLst>
          </p:cNvSpPr>
          <p:nvPr>
            <p:ph/>
          </p:nvPr>
        </p:nvSpPr>
        <p:spPr>
          <a:xfrm>
            <a:off x="457200" y="274955"/>
            <a:ext cx="8229600" cy="58515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99B2-FCD2-BD6F-9C50-0A3AD71E6A5F}" type="slidenum">
              <a:t>‹#›</a:t>
            </a:fld>
            <a:endParaRPr/>
          </a:p>
        </p:txBody>
      </p:sp>
      <p:sp>
        <p:nvSpPr>
          <p:cNvPr id="4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UB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A1F2-BCD2-BD57-9C50-4A02EF1E6A1F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две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s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DXFgAAEAAAAA=="/>
              </a:ext>
            </a:extLst>
          </p:cNvSpPr>
          <p:nvPr>
            <p:ph sz="half" idx="1"/>
          </p:nvPr>
        </p:nvSpPr>
        <p:spPr>
          <a:xfrm>
            <a:off x="457200" y="1600200"/>
            <a:ext cx="8229600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RgAAHA1AACwJQAAEAAAAA=="/>
              </a:ext>
            </a:extLst>
          </p:cNvSpPr>
          <p:nvPr>
            <p:ph sz="half" idx="2"/>
          </p:nvPr>
        </p:nvSpPr>
        <p:spPr>
          <a:xfrm>
            <a:off x="457200" y="4013835"/>
            <a:ext cx="8229600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0CAI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94BC-F2D2-BD62-9C50-0437DA1E6A51}" type="slidenum">
              <a:t>‹#›</a:t>
            </a:fld>
            <a:endParaRPr/>
          </a:p>
        </p:txBody>
      </p:sp>
      <p:sp>
        <p:nvSpPr>
          <p:cNvPr id="6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jeTgg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AF51-1FD2-BD59-9C50-E90CE11E6ABC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ласти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DMbAADXFgAAEAAAAA=="/>
              </a:ext>
            </a:extLst>
          </p:cNvSpPr>
          <p:nvPr>
            <p:ph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8C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2AkAAHA1AADXFgAAEAAAAA=="/>
              </a:ext>
            </a:extLst>
          </p:cNvSpPr>
          <p:nvPr>
            <p:ph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Объект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UB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RgAADMbAACwJQAAEAAAAA=="/>
              </a:ext>
            </a:extLst>
          </p:cNvSpPr>
          <p:nvPr>
            <p:ph sz="quarter" idx="3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6" name="Объект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sRgAAHA1AACwJQAAEAAAAA=="/>
              </a:ext>
            </a:extLst>
          </p:cNvSpPr>
          <p:nvPr>
            <p:ph sz="quarter" idx="4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7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8512-5CD2-BD73-9C50-AA26CB1E6AFF}" type="slidenum">
              <a:t>‹#›</a:t>
            </a:fld>
            <a:endParaRPr/>
          </a:p>
        </p:txBody>
      </p:sp>
      <p:sp>
        <p:nvSpPr>
          <p:cNvPr id="8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wBAI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9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C4dwg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B963-2DD2-BD4F-9C50-DB1AF71E6A8E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 и две колонки, пра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DMbAACwJQAAEAAAAA=="/>
              </a:ext>
            </a:extLst>
          </p:cNvSpPr>
          <p:nvPr>
            <p:ph sz="half" idx="1"/>
          </p:nvPr>
        </p:nvSpPr>
        <p:spPr>
          <a:xfrm>
            <a:off x="457200" y="1600200"/>
            <a:ext cx="3964305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2AkAAHA1AADXFgAAEAAAAA=="/>
              </a:ext>
            </a:extLst>
          </p:cNvSpPr>
          <p:nvPr>
            <p:ph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8B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sRgAAHA1AACwJQAAEAAAAA=="/>
              </a:ext>
            </a:extLst>
          </p:cNvSpPr>
          <p:nvPr>
            <p:ph sz="quarter" idx="3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E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E1FF-B1D2-BD17-9C50-4742AF1E6A12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821F-51D2-BD74-9C50-A721CC1E6AF2}" type="datetime1">
              <a:t>26.01.2021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CwJQAAEAAAAA=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•"/>
              <a:tabLst/>
              <a:defRPr lang="ru-RU" sz="32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–"/>
              <a:tabLst/>
              <a:defRPr lang="ru-RU" sz="2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•"/>
              <a:tabLst/>
              <a:defRPr lang="ru-RU"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–"/>
              <a:tabLst/>
              <a:defRPr lang="ru-RU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»"/>
              <a:tabLst/>
              <a:defRPr lang="ru-RU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•"/>
              <a:tabLst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Образец текста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–"/>
              <a:tabLst/>
              <a:defRPr lang="ru-RU" sz="28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Второй уровень</a:t>
            </a:r>
          </a:p>
          <a:p>
            <a:pPr marL="1143000" marR="0" lvl="2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•"/>
              <a:tabLst/>
              <a:defRPr lang="ru-RU" sz="24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Третий уровень</a:t>
            </a:r>
          </a:p>
          <a:p>
            <a:pPr marL="1600200" marR="0" lvl="3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–"/>
              <a:tabLst/>
              <a:defRPr lang="ru-RU" sz="2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Четвертый уровень</a:t>
            </a:r>
          </a:p>
          <a:p>
            <a:pPr marL="2057400" marR="0" lvl="4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»"/>
              <a:tabLst/>
              <a:defRPr lang="ru-RU" sz="2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fld id="{3FE8C304-4AD2-BD35-9C50-BC608D1E6AE9}" type="datetime1">
              <a:t>26.01.2021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fld id="{3FE8E388-C6D2-BD15-9C50-3040AD1E6A65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32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–"/>
        <a:tabLst/>
        <a:defRPr lang="ru-RU" sz="2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–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»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740" y="1348105"/>
            <a:ext cx="71037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ВНУТРИГОРОДСКОЕ МУНИЦИПАЛЬНОЕ ОБРАЗОВАНИЕ  ГОРОДА ФЕДЕРАЛЬНОГО ЗНАЧЕНИЯ САНКТ-ПЕТЕРБУРГА МУНИЦИПАЛЬНЫЙ ОКРУГ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СЕВЕРНЫЙ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6910" y="3429000"/>
            <a:ext cx="6617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БЮДЖЕТ ДЛЯ ГРАЖДАН 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20</a:t>
            </a:r>
            <a:r>
              <a:rPr lang="en-U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</a:t>
            </a:r>
            <a:r>
              <a:rPr lang="en-U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год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694" y="84198"/>
            <a:ext cx="1004571" cy="11203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0740" y="5448697"/>
            <a:ext cx="7390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Подготовлен на основании Решения Муниципального Совета «О бюджете внутригородского муниципального образования города федерального значения Санкт-Петербурга муниципальный округ Северный </a:t>
            </a:r>
          </a:p>
          <a:p>
            <a:pPr algn="ctr"/>
            <a:r>
              <a:rPr lang="ru-RU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2021год от 08.12.2020 №087-016-6-2020 (в редакции от 14.01.2021) </a:t>
            </a:r>
            <a:endParaRPr lang="ru-RU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642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63036"/>
              </p:ext>
            </p:extLst>
          </p:nvPr>
        </p:nvGraphicFramePr>
        <p:xfrm>
          <a:off x="508239" y="1419860"/>
          <a:ext cx="8108315" cy="4663440"/>
        </p:xfrm>
        <a:graphic>
          <a:graphicData uri="http://schemas.openxmlformats.org/drawingml/2006/table">
            <a:tbl>
              <a:tblPr/>
              <a:tblGrid>
                <a:gridCol w="81083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31285">
                <a:tc>
                  <a:txBody>
                    <a:bodyPr/>
                    <a:lstStyle/>
                    <a:p>
                      <a:pPr marL="0" marR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30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rPr dirty="0"/>
                        <a:t> – </a:t>
                      </a:r>
                      <a:r>
                        <a:rPr dirty="0" err="1"/>
                        <a:t>это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выплачиваемые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из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бюджета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денежные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средства</a:t>
                      </a:r>
                      <a:r>
                        <a:rPr dirty="0"/>
                        <a:t>.</a:t>
                      </a:r>
                    </a:p>
                    <a:p>
                      <a:pPr marL="0" marR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30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rPr dirty="0"/>
                        <a:t>   </a:t>
                      </a:r>
                      <a:r>
                        <a:rPr dirty="0" err="1"/>
                        <a:t>Перечень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расходных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обязательств</a:t>
                      </a:r>
                      <a:r>
                        <a:rPr dirty="0"/>
                        <a:t> МО </a:t>
                      </a:r>
                      <a:r>
                        <a:rPr dirty="0" err="1"/>
                        <a:t>МО</a:t>
                      </a:r>
                      <a:endParaRPr dirty="0"/>
                    </a:p>
                    <a:p>
                      <a:pPr marL="0" marR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30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rPr dirty="0" err="1"/>
                        <a:t>Северный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на</a:t>
                      </a:r>
                      <a:r>
                        <a:rPr dirty="0"/>
                        <a:t> </a:t>
                      </a:r>
                      <a:r>
                        <a:rPr lang="ru-RU" dirty="0" smtClean="0"/>
                        <a:t>2021</a:t>
                      </a:r>
                      <a:r>
                        <a:rPr dirty="0" smtClean="0"/>
                        <a:t> </a:t>
                      </a:r>
                      <a:r>
                        <a:rPr dirty="0" err="1"/>
                        <a:t>год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определён</a:t>
                      </a:r>
                      <a:r>
                        <a:rPr dirty="0"/>
                        <a:t> </a:t>
                      </a:r>
                      <a:r>
                        <a:rPr b="1" dirty="0" err="1"/>
                        <a:t>Законом</a:t>
                      </a:r>
                      <a:r>
                        <a:rPr b="1" dirty="0"/>
                        <a:t> </a:t>
                      </a:r>
                      <a:r>
                        <a:rPr b="1" dirty="0" err="1"/>
                        <a:t>Санкт-Петербурга</a:t>
                      </a:r>
                      <a:r>
                        <a:rPr dirty="0"/>
                        <a:t> «О </a:t>
                      </a:r>
                      <a:r>
                        <a:rPr lang="ru-RU" dirty="0" smtClean="0"/>
                        <a:t>перечне расходных обязательств внутригородских муниципальных образований Санкт-Петербурга,</a:t>
                      </a:r>
                      <a:r>
                        <a:rPr lang="ru-RU" baseline="0" dirty="0" smtClean="0"/>
                        <a:t> вытекающих из полномочий муниципальных образований по вопросам местного значения</a:t>
                      </a:r>
                      <a:r>
                        <a:rPr dirty="0" smtClean="0"/>
                        <a:t>»</a:t>
                      </a:r>
                      <a:r>
                        <a:rPr lang="ru-RU" dirty="0" smtClean="0"/>
                        <a:t> от 16.12.2020 №626-136</a:t>
                      </a:r>
                      <a:r>
                        <a:rPr dirty="0" smtClean="0"/>
                        <a:t>.</a:t>
                      </a:r>
                      <a:endParaRPr dirty="0"/>
                    </a:p>
                  </a:txBody>
                  <a:tcPr>
                    <a:lnL w="63500" cap="flat" cmpd="thinThick" algn="ctr">
                      <a:noFill/>
                      <a:prstDash val="solid"/>
                      <a:headEnd type="none" w="med" len="med"/>
                      <a:tailEnd type="none" w="med" len="med"/>
                    </a:lnL>
                    <a:lnR w="63500" cap="flat" cmpd="thickThin" algn="ctr">
                      <a:noFill/>
                      <a:prstDash val="solid"/>
                      <a:headEnd type="none" w="med" len="med"/>
                      <a:tailEnd type="none" w="med" len="med"/>
                    </a:lnR>
                    <a:lnT w="63500" cap="flat" cmpd="thickThin" algn="ctr">
                      <a:noFill/>
                      <a:prstDash val="solid"/>
                      <a:headEnd type="none" w="med" len="med"/>
                      <a:tailEnd type="none" w="med" len="med"/>
                    </a:lnT>
                    <a:lnB w="63500" cap="flat" cmpd="thinThick" algn="ctr">
                      <a:noFill/>
                      <a:prstDash val="solid"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 val="solid"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5260" y="702310"/>
            <a:ext cx="7534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РАСХОДЫ МЕСТНОГО БЮДЖЕТА</a:t>
            </a:r>
            <a:endParaRPr lang="ru-RU" sz="32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EAAAAAAAAAw83h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DzeEA////AQAAAAAAAAAAAAAAAAAAAAAAAAAAAAAAAAAAAAAAAAAAAAAAAn9/fwDu7OEDzMzMAMDA/wB/f38AAAAAAAAAAAAAAAAAAAAAAAAAAAAhAAAAGAAAABQAAAC1AgAA5gkAAG0bAADYJgAAEAAAAA=="/>
              </a:ext>
            </a:extLst>
          </p:cNvSpPr>
          <p:nvPr>
            <p:ph sz="half" idx="1"/>
          </p:nvPr>
        </p:nvSpPr>
        <p:spPr>
          <a:xfrm>
            <a:off x="440055" y="1609090"/>
            <a:ext cx="4018280" cy="44030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Благоустройство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Детские и спортивные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площадки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Культурно-массовые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мероприятия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Периодическая печать и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издательства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др.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</p:txBody>
      </p:sp>
      <p:sp>
        <p:nvSpPr>
          <p:cNvPr id="3" name="Объект2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AAAAAAAAAAAEAAABQAAAAAAAAAAAA4D8AAAAAAADgPwAAAAAAAOA/AAAAAAAA4D8AAAAAAADgPwAAAAAAAOA/AAAAAAAA4D8AAAAAAADgPwAAAAAAAOA/AAAAAAAA4D8CAAAAjAAAAAEAAAAAAAAAw83h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DzeEA////AQAAAAAAAAAAAAAAAAAAAAAAAAAAAAAAAAAAAAAAAAAAAAAAAn9/fwDu7OEDzMzMAMDA/wB/f38AAAAAAAAAAAAAAAAAAAAAAAAAAAAhAAAAGAAAABQAAACxHAAA2AkAAGk1AADYJgAAEAAAAA=="/>
              </a:ext>
            </a:extLst>
          </p:cNvSpPr>
          <p:nvPr>
            <p:ph sz="half" idx="2"/>
          </p:nvPr>
        </p:nvSpPr>
        <p:spPr>
          <a:xfrm>
            <a:off x="4664075" y="1600200"/>
            <a:ext cx="4018280" cy="44119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Обеспечение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деятельности ОМСУ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Исполнение переданных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полномочий по: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Опеке и попечительству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Составлению протоколов об административных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правонарушениях</a:t>
            </a:r>
          </a:p>
        </p:txBody>
      </p:sp>
      <p:sp>
        <p:nvSpPr>
          <p:cNvPr id="4" name="Прямоугольник1"/>
          <p:cNvSpPr>
            <a:extLst>
              <a:ext uri="smNativeData">
                <pr:smNativeData xmlns="" xmlns:pr="smNativeData" val="SMDATA_12_PiyqWhMAAAAlAAAAZAAAAA8BAAAAkAAAAEgAAACQAAAASAAAAAAAAAAAAAAAAAAAAAEAAABQAAAAAAAAAAAA4D8AAAAAAADg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mAgAAtgkAAF8bAADGEAAAEAAAAA=="/>
              </a:ext>
            </a:extLst>
          </p:cNvSpPr>
          <p:nvPr/>
        </p:nvSpPr>
        <p:spPr>
          <a:xfrm>
            <a:off x="430530" y="1578610"/>
            <a:ext cx="4018915" cy="1148080"/>
          </a:xfrm>
          <a:prstGeom prst="rect">
            <a:avLst/>
          </a:prstGeom>
          <a:solidFill>
            <a:schemeClr val="accent1"/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bg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lang="ru-RU" dirty="0" smtClean="0"/>
              <a:t>М</a:t>
            </a:r>
            <a:r>
              <a:rPr dirty="0" err="1" smtClean="0"/>
              <a:t>униципальные</a:t>
            </a: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bg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 err="1"/>
              <a:t>программы</a:t>
            </a: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</p:txBody>
      </p:sp>
      <p:sp>
        <p:nvSpPr>
          <p:cNvPr id="5" name="Прямоугольник2"/>
          <p:cNvSpPr>
            <a:extLst>
              <a:ext uri="smNativeData">
                <pr:smNativeData xmlns="" xmlns:pr="smNativeData" val="SMDATA_12_PiyqWhMAAAAlAAAAZAAAAA8BAAAAkAAAAEgAAACQAAAASAAAAAAAAAAAAAAAAAAAAAEAAABQAAAAAAAAAAAA4D8AAAAAAADg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MAC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xHAAAtgkAAGk1AADGEAAAEAAAAA=="/>
              </a:ext>
            </a:extLst>
          </p:cNvSpPr>
          <p:nvPr/>
        </p:nvSpPr>
        <p:spPr>
          <a:xfrm>
            <a:off x="4664075" y="1578610"/>
            <a:ext cx="4018280" cy="1148080"/>
          </a:xfrm>
          <a:prstGeom prst="rect">
            <a:avLst/>
          </a:prstGeom>
          <a:solidFill>
            <a:schemeClr val="accent1"/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Непрограммные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направления деятельности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455" y="702310"/>
            <a:ext cx="834389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Расходы бюджета формируются на основе:</a:t>
            </a:r>
            <a:endParaRPr lang="ru-RU" sz="29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Текста1"/>
          <p:cNvSpPr txBox="1">
            <a:extLst>
              <a:ext uri="smNativeData">
                <pr:smNativeData xmlns="" xmlns:pr="smNativeData" val="SMDATA_12_PiyqWhMAAAAlAAAAEgAAAA8BAAAAkAAAAEgAAACQAAAASAAAAAAAAAAAAAAAAAAAAAEAAABQAAAAAAAAAAAA4D8AAAAAAADg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BAAAAAAAAAP///wh4AAAAAQAAAAY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AgCAAAMAAAAEAAAAAAAAAAAAAAAAAAAAAAAAAAeAAAAaAAAAAAAAAAAAAAAAAAAAAAAAAAAAAAAECcAABAnAAAAAAAAAAAAAAAAAAAAAAAAAAAAAAAAAAAAAAAAAAAAABQAAAAAAAAAwMD/AAAAAABkAAAAMgAAAAAAAABkAAAAAAAAAH9/fwAKAAAAHwAAAFQAAABPgb0F////AQAAAAAAAAAAAAAAAAAAAAAAAAAAAAAAAAAAAAAAAAAA////AX9/fwDu7OEDzMzMAMDA/wB/f38AAAAAAAAAAAAAAAAAAAAAAAAAAAAhAAAAGAAAABQAAACmAgAAJwoAAEs2AABJJwAAEAAAAA=="/>
              </a:ext>
            </a:extLst>
          </p:cNvSpPr>
          <p:nvPr/>
        </p:nvSpPr>
        <p:spPr>
          <a:xfrm>
            <a:off x="430530" y="1650365"/>
            <a:ext cx="8395335" cy="4290060"/>
          </a:xfrm>
          <a:prstGeom prst="rect">
            <a:avLst/>
          </a:prstGeom>
          <a:solidFill>
            <a:srgbClr val="84ACE8"/>
          </a:solidFill>
          <a:ln w="762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/>
              <a:t>– </a:t>
            </a:r>
            <a:r>
              <a:rPr sz="2400" dirty="0" err="1"/>
              <a:t>это</a:t>
            </a:r>
            <a:r>
              <a:rPr sz="2400" dirty="0"/>
              <a:t> </a:t>
            </a:r>
            <a:r>
              <a:rPr sz="2400" dirty="0" err="1"/>
              <a:t>документ</a:t>
            </a:r>
            <a:r>
              <a:rPr sz="2400" dirty="0"/>
              <a:t>, </a:t>
            </a:r>
            <a:r>
              <a:rPr sz="2400" dirty="0" err="1"/>
              <a:t>определяющий</a:t>
            </a:r>
            <a:r>
              <a:rPr sz="2400" dirty="0"/>
              <a:t>: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/>
              <a:t>• </a:t>
            </a:r>
            <a:r>
              <a:rPr sz="2400" dirty="0" err="1"/>
              <a:t>цели</a:t>
            </a:r>
            <a:r>
              <a:rPr sz="2400" dirty="0"/>
              <a:t> и </a:t>
            </a:r>
            <a:r>
              <a:rPr sz="2400" dirty="0" err="1"/>
              <a:t>задачи</a:t>
            </a:r>
            <a:r>
              <a:rPr sz="2400" dirty="0"/>
              <a:t> </a:t>
            </a:r>
            <a:r>
              <a:rPr sz="2400" dirty="0" err="1"/>
              <a:t>деятельности</a:t>
            </a:r>
            <a:r>
              <a:rPr sz="2400" dirty="0"/>
              <a:t> </a:t>
            </a:r>
            <a:r>
              <a:rPr sz="2400" dirty="0" err="1"/>
              <a:t>муниципального</a:t>
            </a:r>
            <a:endParaRPr sz="2400"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 err="1"/>
              <a:t>образования</a:t>
            </a:r>
            <a:r>
              <a:rPr sz="2400" dirty="0"/>
              <a:t> в </a:t>
            </a:r>
            <a:r>
              <a:rPr sz="2400" dirty="0" err="1"/>
              <a:t>определенной</a:t>
            </a:r>
            <a:r>
              <a:rPr sz="2400" dirty="0"/>
              <a:t> </a:t>
            </a:r>
            <a:r>
              <a:rPr sz="2400" dirty="0" err="1"/>
              <a:t>сфере</a:t>
            </a:r>
            <a:r>
              <a:rPr sz="2400" dirty="0"/>
              <a:t>;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/>
              <a:t>• </a:t>
            </a:r>
            <a:r>
              <a:rPr sz="2400" dirty="0" err="1"/>
              <a:t>способы</a:t>
            </a:r>
            <a:r>
              <a:rPr sz="2400" dirty="0"/>
              <a:t> </a:t>
            </a:r>
            <a:r>
              <a:rPr sz="2400" dirty="0" err="1"/>
              <a:t>их</a:t>
            </a:r>
            <a:r>
              <a:rPr sz="2400" dirty="0"/>
              <a:t> </a:t>
            </a:r>
            <a:r>
              <a:rPr sz="2400" dirty="0" err="1"/>
              <a:t>достижения</a:t>
            </a:r>
            <a:r>
              <a:rPr sz="2400" dirty="0"/>
              <a:t>;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/>
              <a:t>• </a:t>
            </a:r>
            <a:r>
              <a:rPr lang="ru-RU" sz="2400" dirty="0" smtClean="0"/>
              <a:t>расчетные</a:t>
            </a:r>
            <a:r>
              <a:rPr sz="2400" dirty="0" smtClean="0"/>
              <a:t> </a:t>
            </a:r>
            <a:r>
              <a:rPr sz="2400" dirty="0" err="1"/>
              <a:t>объемы</a:t>
            </a:r>
            <a:r>
              <a:rPr sz="2400" dirty="0"/>
              <a:t> </a:t>
            </a:r>
            <a:r>
              <a:rPr sz="2400" dirty="0" err="1"/>
              <a:t>используемых</a:t>
            </a:r>
            <a:r>
              <a:rPr sz="2400" dirty="0"/>
              <a:t> </a:t>
            </a:r>
            <a:r>
              <a:rPr sz="2400" dirty="0" err="1"/>
              <a:t>финансовых</a:t>
            </a:r>
            <a:endParaRPr sz="2400"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 err="1"/>
              <a:t>ресурсов</a:t>
            </a:r>
            <a:endParaRPr sz="2400"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 err="1"/>
              <a:t>Структурными</a:t>
            </a:r>
            <a:r>
              <a:rPr sz="2400" dirty="0"/>
              <a:t> </a:t>
            </a:r>
            <a:r>
              <a:rPr sz="2400" dirty="0" err="1"/>
              <a:t>подразделениями</a:t>
            </a:r>
            <a:r>
              <a:rPr sz="2400" dirty="0"/>
              <a:t> МО </a:t>
            </a:r>
            <a:r>
              <a:rPr sz="2400" dirty="0" err="1"/>
              <a:t>МО</a:t>
            </a:r>
            <a:r>
              <a:rPr sz="2400" dirty="0"/>
              <a:t> </a:t>
            </a:r>
            <a:r>
              <a:rPr sz="2400" dirty="0" err="1"/>
              <a:t>Северный</a:t>
            </a:r>
            <a:r>
              <a:rPr sz="2400" dirty="0"/>
              <a:t> </a:t>
            </a:r>
            <a:r>
              <a:rPr sz="2400" dirty="0" err="1"/>
              <a:t>разработано</a:t>
            </a:r>
            <a:r>
              <a:rPr sz="2400" dirty="0"/>
              <a:t> </a:t>
            </a:r>
            <a:r>
              <a:rPr lang="ru-RU" sz="2400" b="1" dirty="0" smtClean="0"/>
              <a:t>28</a:t>
            </a:r>
            <a:r>
              <a:rPr sz="2400" b="1" dirty="0" smtClean="0"/>
              <a:t> </a:t>
            </a:r>
            <a:r>
              <a:rPr sz="2400" b="1" dirty="0" err="1"/>
              <a:t>муниципальных</a:t>
            </a:r>
            <a:r>
              <a:rPr sz="2400" b="1" dirty="0"/>
              <a:t> </a:t>
            </a:r>
            <a:r>
              <a:rPr sz="2400" b="1" dirty="0" err="1"/>
              <a:t>программ</a:t>
            </a:r>
            <a:r>
              <a:rPr sz="2400" dirty="0"/>
              <a:t> </a:t>
            </a:r>
            <a:r>
              <a:rPr sz="2400" dirty="0" err="1"/>
              <a:t>по</a:t>
            </a:r>
            <a:r>
              <a:rPr sz="2400" dirty="0"/>
              <a:t> </a:t>
            </a:r>
            <a:r>
              <a:rPr sz="2400" dirty="0" err="1"/>
              <a:t>различным</a:t>
            </a:r>
            <a:r>
              <a:rPr sz="2400" dirty="0"/>
              <a:t> </a:t>
            </a:r>
            <a:r>
              <a:rPr sz="2400" dirty="0" err="1"/>
              <a:t>направлениям</a:t>
            </a:r>
            <a:r>
              <a:rPr sz="2400" dirty="0"/>
              <a:t> (</a:t>
            </a:r>
            <a:r>
              <a:rPr sz="2400" dirty="0" err="1"/>
              <a:t>вопросам</a:t>
            </a:r>
            <a:r>
              <a:rPr sz="2400" dirty="0"/>
              <a:t> </a:t>
            </a:r>
            <a:r>
              <a:rPr sz="2400" dirty="0" err="1"/>
              <a:t>местного</a:t>
            </a:r>
            <a:r>
              <a:rPr sz="2400" dirty="0"/>
              <a:t> </a:t>
            </a:r>
            <a:r>
              <a:rPr sz="2400" dirty="0" err="1"/>
              <a:t>значения</a:t>
            </a:r>
            <a:r>
              <a:rPr sz="2400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0044" y="752062"/>
            <a:ext cx="6314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rPr>
              <a:t>МУНИЦИПАЛЬНЫЕ ПРОГРАММЫ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76237"/>
              </p:ext>
            </p:extLst>
          </p:nvPr>
        </p:nvGraphicFramePr>
        <p:xfrm>
          <a:off x="912495" y="1271516"/>
          <a:ext cx="7175500" cy="4399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617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6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18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расходов, 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27 962,9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8394064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7 647,0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15 763,0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0740" y="625185"/>
            <a:ext cx="711999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b="1" dirty="0" smtClean="0">
                <a:ln w="11430"/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разделам классификации расходов бюджета на 2021 год</a:t>
            </a:r>
            <a:endParaRPr lang="ru-RU" b="1" dirty="0">
              <a:ln w="11430"/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9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TextArt1"/>
          <p:cNvSpPr>
            <a:extLst>
              <a:ext uri="smNativeData">
                <pr:smNativeData xmlns="" xmlns:pr="smNativeData" val="SMDATA_13_PiyqWhMAAAAlAAAAEAAAAA8BAAAAkAAAAEgAAACQAAAASAAAAAAAAAAAAAAAAAAAAAEAAABQAAAAAAAAAAAAAAAzMzMzMzPTPwAAAAAAAOA/AAAAAAAA4D8AAAAAAADgPwAAAAAAAOA/AAAAAAAA4D8AAAAAAADgPwAAAAAAAOA/AAAAAAAA4D8CAAAAjAAAAAEAAAAAAAAAH0l9CwAAAAAAAAAAAAAAAAAAAAAAAAAAAAAAAAAAAAAAAAAAZAAAAAEAAABAAAAAAAAAAAAAAAAAAAAAAAAAAAAAAAAAAAAAAAAAAAAAAAAAAAAAAAAAAAAAAAAAAAAAAAAAAAAAAAAAAAAAAAAAAAAAAAAAAAAAAAAAAAAAAAAAAAAAFAAAADwAAAABAAAAAAAAAP///wgeAAAAAQAAAAEAAAAAAAAAAAAAAAAAAAAAAAAAZAAAAGQAAAAAAAAAZAAAAGQAAAAVAAAAYAAAAAAAAAAAAAAADwAAACYCAAAIBwAAAAAAAAEAAACgMgAAAAAAAAAAAAABAAAAf39/AAEAAABkAAAAAAAAABQAAABAHwAAQB8AACYAAAAAAAAAwOD//wAAAAAmAAAAZAAAABYAAABMAAAAAAAAAAAAAAAEAAAAAAAAAAEAAADAwMAAAAAAACEAAAAhAAAAZAAAAGQAAAAAAAAAzMzMAAAAAABQAAAAUAAAAGQAAABkAAAAAAAAAAYAAABRAAAASQBtAHAAYQBjAHQAAABlAHcAIABSAG8AbQBhAG4AAAAxPTAsRDpcNDTQpNCXX9Ca0YPQt9GM0LzQuNC90JDQlRAOAAAEAAAAgGQAAABkAAAAFwAAABQAAAAAAAAAAAAAAP9/AAD/fwAAAAAAAAkAAAAEAAAAAAAAAAwAAAAQAAAAAAAAAAAAAAAAAAAAAAAAAB4AAABoAAAAAAAAAAAAAAAAAAAAAAAAAAAAAAAQJwAAECcAAAAAAAAAAAAAAAAAAAAAAAAAAAAAAAAAAAAAAAAAAAAAFAAAAAAAAADAwP8AAAAAAGQAAAAyAAAAAAAAAGQAAAAAAAAAf39/AAoAAAAfAAAAVAAAAB9JfQQAAAAAAAAAAAAAAAAAAAAAAAAAAAAAAAAAAAAAAAAAAAAAAAD///8Bf39/AMDAwADMzMwAwMD/AH9/fwAAAAAAAAAAAAAAAAAAAAAAAAAAACEAAAAYAAAAFAAAAIgDAAA1AgAA+DQAAIEHAAAQAAAA"/>
              </a:ext>
            </a:extLst>
          </p:cNvSpPr>
          <p:nvPr/>
        </p:nvSpPr>
        <p:spPr>
          <a:xfrm>
            <a:off x="574040" y="630555"/>
            <a:ext cx="8036560" cy="8610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dirty="0" err="1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Прозрачность</a:t>
            </a:r>
            <a:r>
              <a:rPr sz="3600" dirty="0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 (</a:t>
            </a:r>
            <a:r>
              <a:rPr sz="3600" dirty="0" err="1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открытость</a:t>
            </a:r>
            <a:r>
              <a:rPr sz="3600" dirty="0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) </a:t>
            </a:r>
            <a:r>
              <a:rPr sz="3600" dirty="0" err="1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бюджета</a:t>
            </a:r>
            <a:r>
              <a:rPr sz="3600" dirty="0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 </a:t>
            </a:r>
            <a:r>
              <a:rPr dirty="0"/>
              <a:t/>
            </a:r>
            <a:br>
              <a:rPr dirty="0"/>
            </a:br>
            <a:r>
              <a:rPr sz="3600" dirty="0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МО </a:t>
            </a:r>
            <a:r>
              <a:rPr sz="3600" dirty="0" err="1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МО</a:t>
            </a:r>
            <a:r>
              <a:rPr sz="3600" dirty="0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 </a:t>
            </a:r>
            <a:r>
              <a:rPr sz="3600" dirty="0" err="1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Северный</a:t>
            </a:r>
            <a:endParaRPr sz="3600" dirty="0">
              <a:ln w="19050" cap="flat" cmpd="sng" algn="ctr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2"/>
              </a:solidFill>
              <a:effectLst/>
              <a:latin typeface="Impact"/>
            </a:endParaRPr>
          </a:p>
        </p:txBody>
      </p:sp>
      <p:sp>
        <p:nvSpPr>
          <p:cNvPr id="3" name="Прямоугольник1"/>
          <p:cNvSpPr>
            <a:extLst>
              <a:ext uri="smNativeData">
                <pr:smNativeData xmlns="" xmlns:pr="smNativeData" val="SMDATA_12_PiyqWhMAAAAlAAAAZAAAAA8BAAAAkAAAAEgAAACQAAAASAAAAAAAAAAAAAAAAAAAAAEAAABQAAAAAAAAAAAA4D8AAAAAAADgPwAAAAAAAOA/AAAAAAAA4D8AAAAAAADgPwAAAAAAAOA/AAAAAAAA4D8AAAAAAADgPwAAAAAAAOA/AAAAAAAA4D8CAAAAjAAAAAEAAAADAAAAT4G9DLDN+QAAAAAAAAAAAAAAAAAAAAAAAAAAAAAAAAAAAAAAZAAAAAEAAABAAAAAAAAAAJz///9aAAAAAAAAAAAAAAAAAAAAAAAAAAAAAAAAAAAAAAAAAAAAAAAAAAAAAAAAAAAAAAAAAAAAAAAAAAAAAAAAAAAAAAAAAAAAAAAAAAAAFAAAADwAAAABAAAAAAAAAABozAAoAAAAAQAAAAI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KgAAAAMAAAAEAAAAAAAAAAAAAAAAAAAAAAAAAAeAAAAaAAAAAAAAAAAAAAAAAAAAAAAAAAAAAAAECcAABAnAAAAAAAAAAAAAAAAAAAAAAAAAAAAAAAAAAAAAAAAAAAAABQAAAAAAAAAwMD/AAAAAABkAAAAMgAAAAAAAABkAAAAAAAAAH9/fwAKAAAAHwAAAFQAAABPgb0FsM35AAAAAAAAAAAAAAAAAAAAAAAAAAAAAAAAAAAAAAAAAAAAAGjMAH9/fwDu7OEDzMzMAMDA/wB/f38AAAAAAAAAAAAAAAAAAAAAAAAAAAAhAAAAGAAAABQAAAAXAwAAhAoAANo1AAD2JQAAEAAAAA=="/>
              </a:ext>
            </a:extLst>
          </p:cNvSpPr>
          <p:nvPr/>
        </p:nvSpPr>
        <p:spPr>
          <a:xfrm>
            <a:off x="502285" y="1709420"/>
            <a:ext cx="8251825" cy="4461510"/>
          </a:xfrm>
          <a:prstGeom prst="rect">
            <a:avLst/>
          </a:prstGeom>
          <a:gradFill flip="none" rotWithShape="0">
            <a:gsLst>
              <a:gs pos="0">
                <a:schemeClr val="accent1"/>
              </a:gs>
              <a:gs pos="100000">
                <a:srgbClr val="B0CDF9"/>
              </a:gs>
            </a:gsLst>
            <a:lin ang="16200000" scaled="0"/>
            <a:tileRect/>
          </a:gradFill>
          <a:ln w="25400" cap="flat" cmpd="sng" algn="ctr">
            <a:solidFill>
              <a:srgbClr val="0068CC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55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 err="1"/>
              <a:t>Обеспечивается</a:t>
            </a:r>
            <a:r>
              <a:rPr dirty="0"/>
              <a:t> </a:t>
            </a:r>
            <a:r>
              <a:rPr dirty="0" err="1"/>
              <a:t>путем</a:t>
            </a:r>
            <a:r>
              <a:rPr dirty="0"/>
              <a:t> </a:t>
            </a:r>
            <a:r>
              <a:rPr dirty="0" err="1"/>
              <a:t>обязательного</a:t>
            </a: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 err="1"/>
              <a:t>опубликования</a:t>
            </a:r>
            <a:r>
              <a:rPr dirty="0"/>
              <a:t> в </a:t>
            </a:r>
            <a:r>
              <a:rPr dirty="0" err="1"/>
              <a:t>средствах</a:t>
            </a:r>
            <a:r>
              <a:rPr dirty="0"/>
              <a:t> </a:t>
            </a:r>
            <a:r>
              <a:rPr dirty="0" err="1"/>
              <a:t>массовой</a:t>
            </a: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 err="1"/>
              <a:t>информации</a:t>
            </a:r>
            <a:r>
              <a:rPr dirty="0"/>
              <a:t> (СМИ) </a:t>
            </a:r>
            <a:r>
              <a:rPr dirty="0" err="1"/>
              <a:t>проекта</a:t>
            </a:r>
            <a:r>
              <a:rPr dirty="0"/>
              <a:t> </a:t>
            </a:r>
            <a:r>
              <a:rPr dirty="0" err="1"/>
              <a:t>местного</a:t>
            </a: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 err="1"/>
              <a:t>бюджета</a:t>
            </a:r>
            <a:r>
              <a:rPr dirty="0"/>
              <a:t>, </a:t>
            </a:r>
            <a:r>
              <a:rPr dirty="0" err="1"/>
              <a:t>утвержденного</a:t>
            </a:r>
            <a:r>
              <a:rPr dirty="0"/>
              <a:t> </a:t>
            </a:r>
            <a:r>
              <a:rPr dirty="0" err="1"/>
              <a:t>бюджета</a:t>
            </a:r>
            <a:r>
              <a:rPr dirty="0"/>
              <a:t> и </a:t>
            </a:r>
            <a:r>
              <a:rPr dirty="0" err="1"/>
              <a:t>отчета</a:t>
            </a:r>
            <a:r>
              <a:rPr dirty="0"/>
              <a:t> о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исполнении</a:t>
            </a:r>
            <a:r>
              <a:rPr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9F5F4"/>
            </a:gs>
            <a:gs pos="100000">
              <a:srgbClr val="F4F1F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ка1"/>
          <p:cNvPicPr>
            <a:extLst>
              <a:ext uri="smNativeData">
                <pr:smNativeData xmlns="" xmlns:pr="smNativeData" val="SMDATA_14_PiyqWh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QsDo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AAAAADv+//9AOAAAMSoAABAAAA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7655"/>
            <a:ext cx="9144000" cy="71462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АвтоФигура1"/>
          <p:cNvSpPr>
            <a:extLst>
              <a:ext uri="smNativeData">
                <pr:smNativeData xmlns="" xmlns:pr="smNativeData" val="SMDATA_12_PiyqWhMAAAAlAAAAZQAAAA8BAAAAkAAAAEgAAACQAAAASAAAAAAAAAAAAAAAAAAAAAEAAABQAAAAhbacS3FV1T8AAAAAAADgPwAAAAAAAOA/AAAAAAAA4D8AAAAAAADgPwAAAAAAAOA/AAAAAAAA4D8AAAAAAADgPwAAAAAAAOA/AAAAAAAA4D8CAAAAjAAAAAEAAAAAAAAAT4G9DP///wgy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Kg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yBwAAkhkAAOgtAABJJwAAEAAAAA=="/>
              </a:ext>
            </a:extLst>
          </p:cNvSpPr>
          <p:nvPr/>
        </p:nvSpPr>
        <p:spPr>
          <a:xfrm>
            <a:off x="1291590" y="4156710"/>
            <a:ext cx="6170930" cy="2229485"/>
          </a:xfrm>
          <a:prstGeom prst="roundRect">
            <a:avLst>
              <a:gd name="adj" fmla="val 16667"/>
            </a:avLst>
          </a:prstGeom>
          <a:solidFill>
            <a:schemeClr val="accent1">
              <a:alpha val="50000"/>
            </a:schemeClr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Контактная информация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Телефон/факс: 8 (812) 558-56-05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Официальный сайт МО МО Северный: 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www.мосеверный.рф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E-mail: mo_nord_spb@mail.ru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Группа ВКонтакте: https://vk.com/mo_nord_spb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Газета «Северные вести»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АвтоФигура1"/>
          <p:cNvSpPr>
            <a:extLst>
              <a:ext uri="smNativeData">
                <pr:smNativeData xmlns="" xmlns:pr="smNativeData" val="SMDATA_12_PiyqWhMAAAAlAAAA6AAAAA8BAAAAkAAAAEgAAACQAAAASAAAAAAAAAAAAAAAAAAAAAEAAABQAAAActwpHaz/zz9VVVVVVVXFPwAAAAAAAOA/AAAAAAAA4D8AAAAAAADgPwAAAAAAAOA/AAAAAAAA4D8AAAAAAADgPwAAAAAAAOA/AAAAAAAA4D8CAAAAjAAAAAEAAAAAAAAAS6zGAEusxgBQAAAAAAAAAOnVMb/qD6AmU52fz/DJFds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MABAAAMAAAAEAAAAAAAAAAAAAAAAAAAAAAAAAAeAAAAaAAAAAAAAAAAAAAAAAAAAAAAAAAAAAAAECcAABAnAAAAAAAAAAAAAAAAAAAAMgAAAAAAAAAAAAAAAAAAAAAAABQAAAAAAAAAwMD/AAAAAABkAAAAMgAAAAAAAABkAAAAAAAAAH9/fwAKAAAAHwAAAFQAAABLrMYLS6zGCwAAAAAAAAAAAAAAAAAAAAAAAAAAAAAAAAAAAAAAAAAAAAAAAn9/fwDu7OEDzMzMAMDA/wB/f38AAAAAAAAAAAAAAAAAAAAAAAAAAAAhAAAAGAAAABQAAAD5AwAALgYAAEs2AAB+KQAAEAAAAA=="/>
              </a:ext>
            </a:extLst>
          </p:cNvSpPr>
          <p:nvPr/>
        </p:nvSpPr>
        <p:spPr>
          <a:xfrm>
            <a:off x="598710" y="1039076"/>
            <a:ext cx="8180070" cy="5740400"/>
          </a:xfrm>
          <a:prstGeom prst="swooshArrow">
            <a:avLst>
              <a:gd name="adj1" fmla="val 24999"/>
              <a:gd name="adj2" fmla="val 23750"/>
            </a:avLst>
          </a:prstGeom>
          <a:solidFill>
            <a:srgbClr val="7030A0">
              <a:alpha val="20000"/>
            </a:srgbClr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ОбъектTextArt1"/>
          <p:cNvSpPr>
            <a:extLst>
              <a:ext uri="smNativeData">
                <pr:smNativeData xmlns="" xmlns:pr="smNativeData" val="SMDATA_13_PiyqWhMAAAAlAAAAEAAAAA8BAAAAkAAAAEgAAACQAAAASAAAAAAAAAAAAAAAAAAAAAEAAABQAAAAAAAAAAAAAAAzMzMzMzPTPwAAAAAAAOA/AAAAAAAA4D8AAAAAAADgPwAAAAAAAOA/AAAAAAAA4D8AAAAAAADgPwAAAAAAAOA/AAAAAAAA4D8CAAAAjAAAAAEAAAAEAAAAAAD/Dv8AAAA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AAAAAAAAAAABAAAAf39/AAEAAABkAAAAAAAAABQAAABAHwAAQB8AACYAAAAAAAAAwOD//wAAAAAmAAAAZAAAABYAAABMAAAAAQAAAAAAAAAEAAAAAAAAAAEAAADAwMAAAAAAACEAAAAhAAAAZAAAAGQAAAAAAAAAzMzMAAAAAABQAAAAUAAAAGQAAABkAAAAAAAAAAYAAABRAAAASQBtAHAAYQBjAHQAAAAucHB0eA0KSGlzdG9yeUZpbGUxPTAsRDpcNDTQpNCXX9Ca0YPQt9GM0LzQuNC90JDQlRAOAAAAAAAAgGQAAABkAAAAFwAAABQAAAAAAAAAAAAAAP9/AAD/fwAAAAAAAAkAAAAEAAAASAAAAAwAAAAQAAAAAAAAAAAAAAAAAAAAAAAAAB4AAABoAAAAAAAAAAAAAAAAAAAAAAAAAAAAAAAQJwAAECcAAAAAAAAAAAAAAAAAAAAAAAAAAAAAAAAAAAAAAAAAAAAAFAAAAAAAAADAwP8AAAAAAGQAAAAyAAAAAAAAAGQAAAAAAAAAf39/AAoAAAAfAAAAVAAAAAAA/wf/AAAAAAAAAAAAAAAAAAAAAAAAAAAAAAAAAAAAAAAAAAAAAAAAAAAAf39/AMDAwADMzMwAwMD/AH9/fwAAAAAAAAAAAAAAAAAAAAAAAAAAACEAAAAYAAAAFAAAAOkGAABTAQAANDMAAIAFAAAQAAAA"/>
              </a:ext>
            </a:extLst>
          </p:cNvSpPr>
          <p:nvPr/>
        </p:nvSpPr>
        <p:spPr>
          <a:xfrm>
            <a:off x="1123315" y="215265"/>
            <a:ext cx="7200265" cy="6788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      БЮДЖЕТНЫЙ ПРОЦЕСС - ЕЖЕГОДНОЕ </a:t>
            </a:r>
            <a:r>
              <a:rPr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ФОРМИРОВАНИЕ И ИСПОЛНЕНИЕ БЮДЖЕТА</a:t>
            </a:r>
          </a:p>
        </p:txBody>
      </p:sp>
      <p:sp>
        <p:nvSpPr>
          <p:cNvPr id="4" name="Эллипс1"/>
          <p:cNvSpPr>
            <a:extLst>
              <a:ext uri="smNativeData">
                <pr:smNativeData xmlns="" xmlns:pr="smNativeData" val="SMDATA_12_PiyqWhMAAAAlAAAAZgAAAA8BAAAAkAAAAEgAAACQAAAASAAAAAAAAAAAAAAAAAAAAAEAAABQAAAAAAAAAAAA8D8AAAAAAADwPwAAAAAAAOA/AAAAAAAA4D8AAAAAAADgPwAAAAAAAOA/AAAAAAAA4D8AAAAAAADgPwAAAAAAAOA/AAAAAAAA4D8CAAAAjAAAAAEAAAAAAAAAS6zGA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OACAAAMAAAAEAAAAFMv7WDWiNC/RpmK55rVMEAeAAAAaAAAAAAAAAAAAAAAAAAAAAAAAAAAAAAAECcAABAnAAAAAAAAAAAAAAAAAAAAAAAAAAAAAAAAAAAAAAAAAAAAAMgAAAAAAAAAwMD/AAAAAABkAAAAMgAAAAAAAABkAAAAAAAAAH9/fwAKAAAAHwAAAFQAAABLrMYL////AQAAAAAAAAAAAAAAAAAAAAAAAAAAAAAAAAAAAAAAAAAA////AX9/fwDu7OED7uzhA8DA/wB/f38AAAAAAAAAAAAAAAAAAAAAAAAAAAAhAAAAGAAAABQAAABjCAAAOSAAACcKAAD9IQAAEAAAAA=="/>
              </a:ext>
            </a:extLst>
          </p:cNvSpPr>
          <p:nvPr/>
        </p:nvSpPr>
        <p:spPr>
          <a:xfrm>
            <a:off x="1363345" y="5238115"/>
            <a:ext cx="287020" cy="287020"/>
          </a:xfrm>
          <a:prstGeom prst="ellipse">
            <a:avLst/>
          </a:prstGeom>
          <a:solidFill>
            <a:schemeClr val="accent5"/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</p:sp>
      <p:sp>
        <p:nvSpPr>
          <p:cNvPr id="5" name="Эллипс2"/>
          <p:cNvSpPr>
            <a:extLst>
              <a:ext uri="smNativeData">
                <pr:smNativeData xmlns="" xmlns:pr="smNativeData" val="SMDATA_12_PiyqWhMAAAAlAAAAZgAAAA8BAAAAkAAAAEgAAACQAAAASAAAAAAAAAAAAAAAAAAAAAEAAABQAAAAAAAAAAAA8D8AAAAAAADwPwAAAAAAAOA/AAAAAAAA4D8AAAAAAADgPwAAAAAAAOA/AAAAAAAA4D8AAAAAAADgPwAAAAAAAOA/AAAAAAAA4D8CAAAAjAAAAAEAAAAAAAAA95ZGA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MAMAIAMAAAAEAAAAJIkSZIkScK/AAAAAAAAAAAeAAAAaAAAAAAAAAAAAAAAAAAAAAAAAAAAAAAAECcAABAnAAAAAAAAAAAAAAAAAAAAAAAAAAAAAAAAAAAAAAAAAAAAAMgAAAAAAAAAwMD/AAAAAABkAAAAMgAAAAAAAABkAAAAAAAAAH9/fwAKAAAAHwAAAFQAAAD3lkYM////AQAAAAAAAAAAAAAAAAAAAAAAAAAAAAAAAAAAAAAAAAAA////AX9/fwDu7OED7uzhA8DA/wB/f38AAAAAAAAAAAAAAAAAAAAAAAAAAAAhAAAAGAAAABQAAACRDgAAmhkAAKgRAABAHAAAEAAAAA=="/>
              </a:ext>
            </a:extLst>
          </p:cNvSpPr>
          <p:nvPr/>
        </p:nvSpPr>
        <p:spPr>
          <a:xfrm>
            <a:off x="2367915" y="4161790"/>
            <a:ext cx="502285" cy="4305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</p:sp>
      <p:sp>
        <p:nvSpPr>
          <p:cNvPr id="6" name="Эллипс3"/>
          <p:cNvSpPr>
            <a:extLst>
              <a:ext uri="smNativeData">
                <pr:smNativeData xmlns="" xmlns:pr="smNativeData" val="SMDATA_12_PiyqWhMAAAAlAAAAZgAAAA8BAAAAkAAAAEgAAACQAAAASAAAAAAAAAAAAAAAAAAAAAEAAABQAAAAAAAAAAAA8D8AAAAAAADwPwAAAAAAAOA/AAAAAAAA4D8AAAAAAADgPwAAAAAAAOA/AAAAAAAA4D8AAAAAAADgPwAAAAAAAOA/AAAAAAAA4D8CAAAAjAAAAAEAAAAAAAAAS6zGA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LwNAAAMAAAAEAAAAHTRRRdddNG/hqgBKGWISj8eAAAAaAAAAAAAAAAAAAAAAAAAAAAAAAAAAAAAECcAABAnAAAAAAAAAAAAAAAAAAAAAAAAAAAAAAAAAAAAAAAAAAAAAMgAAAAAAAAAwMD/AAAAAABkAAAAMgAAAAAAAABkAAAAAAAAAH9/fwAKAAAAHwAAAFQAAABLrMYL////AQAAAAAAAAAAAAAAAAAAAAAAAAAAAAAAAAAAAAAAAAAA////AX9/fwDu7OED7uzhA8DA/wB/f38AAAAAAAAAAAAAAAAAAAAAAAAAAAAhAAAAGAAAABQAAAASFgAA3RMAAJoZAABlFwAAEAAAAA=="/>
              </a:ext>
            </a:extLst>
          </p:cNvSpPr>
          <p:nvPr/>
        </p:nvSpPr>
        <p:spPr>
          <a:xfrm>
            <a:off x="3587750" y="3228975"/>
            <a:ext cx="574040" cy="574040"/>
          </a:xfrm>
          <a:prstGeom prst="ellipse">
            <a:avLst/>
          </a:prstGeom>
          <a:solidFill>
            <a:schemeClr val="accent5"/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</p:sp>
      <p:sp>
        <p:nvSpPr>
          <p:cNvPr id="7" name="Эллипс4"/>
          <p:cNvSpPr>
            <a:extLst>
              <a:ext uri="smNativeData">
                <pr:smNativeData xmlns="" xmlns:pr="smNativeData" val="SMDATA_12_PiyqWhMAAAAlAAAAZgAAAA8BAAAAkAAAAEgAAACQAAAASAAAAAAAAAAAAAAAAAAAAAEAAABQAAAAAAAAAAAA8D8AAAAAAADwPwAAAAAAAOA/AAAAAAAA4D8AAAAAAADgPwAAAAAAAOA/AAAAAAAA4D8AAAAAAADgPwAAAAAAAOA/AAAAAAAA4D8CAAAAjAAAAAEAAAAAAAAAS6zGA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CkMAAAMAAAAEAAAAAAAAAAAAAAAAAAAAAAAAAAeAAAAaAAAAAAAAAAAAAAAAAAAAAAAAAAAAAAAECcAABAnAAAAAAAAAAAAAAAAAAAAAAAAAAAAAAAAAAAAAAAAAAAAAMgAAAAAAAAAwMD/AAAAAABkAAAAMgAAAAAAAABkAAAAAAAAAH9/fwAKAAAAHwAAAFQAAABLrMYL////AQAAAAAAAAAAAAAAAAAAAAAAAAAAAAAAAAAAAAAAAAAA////AX9/fwDu7OED7uzhA8DA/wB/f38AAAAAAAAAAAAAAAAAAAAAAAAAAAAhAAAAGAAAABQAAAA5IAAAcw8AADIkAABsEwAAEAAAAA=="/>
              </a:ext>
            </a:extLst>
          </p:cNvSpPr>
          <p:nvPr/>
        </p:nvSpPr>
        <p:spPr>
          <a:xfrm>
            <a:off x="5238115" y="2511425"/>
            <a:ext cx="645795" cy="645795"/>
          </a:xfrm>
          <a:prstGeom prst="ellipse">
            <a:avLst/>
          </a:prstGeom>
          <a:solidFill>
            <a:schemeClr val="accent5"/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</p:sp>
      <p:sp>
        <p:nvSpPr>
          <p:cNvPr id="8" name="Эллипс5"/>
          <p:cNvSpPr>
            <a:extLst>
              <a:ext uri="smNativeData">
                <pr:smNativeData xmlns="" xmlns:pr="smNativeData" val="SMDATA_12_PiyqWhMAAAAlAAAAZgAAAA8BAAAAkAAAAEgAAACQAAAASAAAAAAAAAAAAAAAAAAAAAEAAABQAAAAAAAAAAAA8D8AAAAAAADwPwAAAAAAAOA/AAAAAAAA4D8AAAAAAADgPwAAAAAAAOA/AAAAAAAA4D8AAAAAAADgPwAAAAAAAOA/AAAAAAAA4D8CAAAAjAAAAAEAAAAAAAAAS6zGA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JMNAIAMAAAAEAAAAAAAAAAAAAAAAAAAAAAAAAAeAAAAaAAAAAAAAAAAAAAAAAAAAAAAAAAAAAAAECcAABAnAAAAAAAAAAAAAAAAAAAAAAAAAAAAAAAAAAAAAAAAAAAAAMgAAAAAAAAAwMD/AAAAAABkAAAAMgAAAAAAAABkAAAAAAAAAH9/fwAKAAAAHwAAAFQAAABLrMYL////AQAAAAAAAAAAAAAAAAAAAAAAAAAAAAAAAAAAAAAAAAAA////AX9/fwDu7OED7uzhA8DA/wB/f38AAAAAAAAAAAAAAAAAAAAAAAAAAAAhAAAAGAAAABQAAADRKgAAXAwAADsvAABVEAAAEAAAAA=="/>
              </a:ext>
            </a:extLst>
          </p:cNvSpPr>
          <p:nvPr/>
        </p:nvSpPr>
        <p:spPr>
          <a:xfrm>
            <a:off x="6960235" y="2009140"/>
            <a:ext cx="717550" cy="645795"/>
          </a:xfrm>
          <a:prstGeom prst="ellipse">
            <a:avLst/>
          </a:prstGeom>
          <a:solidFill>
            <a:schemeClr val="accent5"/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</p:sp>
      <p:sp>
        <p:nvSpPr>
          <p:cNvPr id="9" name="БлокТекста1"/>
          <p:cNvSpPr txBox="1">
            <a:extLst>
              <a:ext uri="smNativeData">
                <pr:smNativeData xmlns="" xmlns:pr="smNativeData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GgD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nCgAAKx8AAGwTAAA7JwAAECAAAA=="/>
              </a:ext>
            </a:extLst>
          </p:cNvSpPr>
          <p:nvPr/>
        </p:nvSpPr>
        <p:spPr>
          <a:xfrm>
            <a:off x="1650365" y="5066665"/>
            <a:ext cx="1506855" cy="13106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Составление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проекта бюджета очередного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года</a:t>
            </a:r>
          </a:p>
        </p:txBody>
      </p:sp>
      <p:sp>
        <p:nvSpPr>
          <p:cNvPr id="10" name="БлокТекста2"/>
          <p:cNvSpPr txBox="1">
            <a:extLst>
              <a:ext uri="smNativeData">
                <pr:smNativeData xmlns="" xmlns:pr="smNativeData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BAAE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ZEgAAbhkAAPUaAAB+IQAAECAAAA=="/>
              </a:ext>
            </a:extLst>
          </p:cNvSpPr>
          <p:nvPr/>
        </p:nvSpPr>
        <p:spPr>
          <a:xfrm>
            <a:off x="2941955" y="4133850"/>
            <a:ext cx="1440180" cy="13106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rgbClr val="FF0000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>
                <a:solidFill>
                  <a:schemeClr val="tx1"/>
                </a:solidFill>
              </a:rPr>
              <a:t>Рассмотрение проекта бюджета очередного года</a:t>
            </a:r>
          </a:p>
        </p:txBody>
      </p:sp>
      <p:sp>
        <p:nvSpPr>
          <p:cNvPr id="11" name="БлокТекста3"/>
          <p:cNvSpPr txBox="1">
            <a:extLst>
              <a:ext uri="smNativeData">
                <pr:smNativeData xmlns="" xmlns:pr="smNativeData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LGgAAvxQAAMEjAABPGwAAECAAAA=="/>
              </a:ext>
            </a:extLst>
          </p:cNvSpPr>
          <p:nvPr/>
        </p:nvSpPr>
        <p:spPr>
          <a:xfrm>
            <a:off x="4233545" y="3372485"/>
            <a:ext cx="1578610" cy="1066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Утверждение бюджета очередного года</a:t>
            </a:r>
          </a:p>
        </p:txBody>
      </p:sp>
      <p:sp>
        <p:nvSpPr>
          <p:cNvPr id="12" name="БлокТекста4"/>
          <p:cNvSpPr txBox="1">
            <a:extLst>
              <a:ext uri="smNativeData">
                <pr:smNativeData xmlns="" xmlns:pr="smNativeData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jJAAAxhAAAHctAABWHQAAECAAAA=="/>
              </a:ext>
            </a:extLst>
          </p:cNvSpPr>
          <p:nvPr/>
        </p:nvSpPr>
        <p:spPr>
          <a:xfrm>
            <a:off x="5955665" y="2726690"/>
            <a:ext cx="1435100" cy="2042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Исполнение бюджета в текущем году и осуществление контроля за его исполнением</a:t>
            </a:r>
          </a:p>
        </p:txBody>
      </p:sp>
      <p:sp>
        <p:nvSpPr>
          <p:cNvPr id="13" name="БлокТекста5"/>
          <p:cNvSpPr txBox="1">
            <a:extLst>
              <a:ext uri="smNativeData">
                <pr:smNativeData xmlns="" xmlns:pr="smNativeData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zLgAAPg0AAEA4AABOHgAAECAAAA=="/>
              </a:ext>
            </a:extLst>
          </p:cNvSpPr>
          <p:nvPr/>
        </p:nvSpPr>
        <p:spPr>
          <a:xfrm>
            <a:off x="7632065" y="2152650"/>
            <a:ext cx="1511935" cy="27736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Составление,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внешняя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проверка,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рассмотре-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ние и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утверж-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дение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бюджетной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отчетности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предыду-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щего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6005" y="1348105"/>
            <a:ext cx="71037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45720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David" panose="020E0502060401010101" pitchFamily="34" charset="-79"/>
              </a:rPr>
              <a:t>Бюджет - форма образования и расходования    денежных средств, предназначенных для               финансового обеспечения задач и функций государства и местного самоуправления.</a:t>
            </a:r>
          </a:p>
          <a:p>
            <a:pPr marL="45720" indent="45720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Для выполнения своих задач муниципальному образованию МО Северный необходим бюджет, который формируется за счет сбора налогов и других платежей, направляемых на финансирование бюджетных расходов.</a:t>
            </a:r>
            <a:endParaRPr lang="ru-RU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7430" y="774065"/>
            <a:ext cx="502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5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2956" y="1993900"/>
            <a:ext cx="860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"/>
              <a:defRPr lang="ru-RU" sz="3000" b="1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Прозрачность и эффективность использования средств;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lang="ru-RU" sz="3000" b="1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Социальная направленность: стабильное улучшение качества жизни жителей муниципального образования;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lang="ru-RU" sz="3000" b="1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 Гарантированное исполнение принятых расходных обязательств;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lang="ru-RU" sz="3000" b="1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 Сохранение сбалансированности доходов и расходов.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0740" y="343535"/>
            <a:ext cx="731901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Основные принципы формирования 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местного бюджета на 2021 год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70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558800"/>
            <a:ext cx="8229600" cy="1004569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1" i="0" u="none" strike="noStrike" kern="1" spc="0" baseline="0">
                <a:solidFill>
                  <a:schemeClr val="folHlink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Основные характеристики местного бюджета на </a:t>
            </a:r>
            <a:r>
              <a:rPr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2021 </a:t>
            </a:r>
            <a:r>
              <a:rPr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год</a:t>
            </a:r>
          </a:p>
        </p:txBody>
      </p:sp>
      <p:sp>
        <p:nvSpPr>
          <p:cNvPr id="3" name="ДОХОДЫ"/>
          <p:cNvSpPr>
            <a:extLst>
              <a:ext uri="smNativeData">
                <pr:smNativeData xmlns="" xmlns:pr="smNativeData" val="SMDATA_12_PiyqWhMAAAAlAAAAZQAAAA8BAAAAkAAAAEgAAACQAAAASAAAAAAAAAAAAAAAAAAAAAEAAABQAAAAhbacS3FV1T8AAAAAAADgPwAAAAAAAOA/AAAAAAAA4D8AAAAAAADgPwAAAAAAAOA/AAAAAAAA4D8AAAAAAADgPwAAAAAAAOA/AAAAAAAA4D8CAAAAjAAAAAEAAAAAAAAA0KHQP////whGAAAAAAAAAAAAAAAAAAAAAAAAAAAAAAAAAAAAZAAAAAEAAABAAAAAAAAAAAAAAAAAAAAAAAAAAAAAAAAAAAAAAAAAAAAAAAAAAAAAAAAAAAAAAAAAAAAAAAAAAAAAAAAAAAAAAAAAAAAAAAAAAAAAAAAAAAAAAAAAAAAAFAAAADwAAAAAAAAAAAAAAP///wgAAAAAAQAAAAA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AABAAEMAAAAEAAAAAAAAAAAAAAAAAAAAAAAAAAeAAAAaAAAAAAAAAAAAAAAAAAAAAAAAAAAAAAAECcAABAnAAAAAAAAAAAAAAAAAAAAAAAAAAAAAAAAAAAAAAAAAAAAAMgAAAAAAAAAwMD/AAAAAABkAAAAMgAAAAAAAABkAAAAAAAAAH9/fwAKAAAAHwAAAFQAAADQodA4////AQAAAAAAAAAAAAAAAAAAAAAAAAAAAAAAAAAAAAAAAAAA////AX9/fwDu7OED7uzhA8DA/wB/f38AAAAAAAAAAAAAAAAAAAAAAAAAAAAhAAAAGAAAABQAAAAPAwAAkAoAANo1AADdEwAAEAAAAA=="/>
              </a:ext>
            </a:extLst>
          </p:cNvSpPr>
          <p:nvPr/>
        </p:nvSpPr>
        <p:spPr>
          <a:xfrm>
            <a:off x="497205" y="1717041"/>
            <a:ext cx="8256905" cy="1353184"/>
          </a:xfrm>
          <a:prstGeom prst="roundRect">
            <a:avLst>
              <a:gd name="adj" fmla="val 16667"/>
            </a:avLst>
          </a:prstGeom>
          <a:solidFill>
            <a:schemeClr val="folHlink">
              <a:tint val="37500"/>
              <a:alpha val="30000"/>
            </a:schemeClr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  <p:txBody>
          <a:bodyPr vert="horz" wrap="square" numCol="1" anchor="t"/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4800" b="1" i="0" u="none" strike="noStrike" kern="1" spc="0" baseline="0">
                <a:solidFill>
                  <a:schemeClr val="tx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lang="ru-RU" sz="4600" dirty="0" smtClean="0"/>
              <a:t>85 422,9 </a:t>
            </a:r>
            <a:r>
              <a:rPr sz="4600" dirty="0" smtClean="0"/>
              <a:t>тыс</a:t>
            </a:r>
            <a:r>
              <a:rPr sz="4600" dirty="0"/>
              <a:t>. руб.</a:t>
            </a:r>
          </a:p>
        </p:txBody>
      </p:sp>
      <p:sp>
        <p:nvSpPr>
          <p:cNvPr id="4" name="АвтоФигура2"/>
          <p:cNvSpPr>
            <a:extLst>
              <a:ext uri="smNativeData">
                <pr:smNativeData xmlns="" xmlns:pr="smNativeData" val="SMDATA_12_PiyqWhMAAAAlAAAAZQAAAA8BAAAAkAAAAEgAAACQAAAASAAAAAAAAAAAAAAAAAAAAAEAAABQAAAAhbacS3FV1T8AAAAAAADgPwAAAAAAAOA/AAAAAAAA4D8AAAAAAADgPwAAAAAAAOA/AAAAAAAA4D8AAAAAAADgPwAAAAAAAOA/AAAAAAAA4D8CAAAAjAAAAAEAAAAAAAAA0KHQP////whGAAAAAAAAAAAAAAAAAAAAAAAAAAAAAAAAAAAAZAAAAAEAAABAAAAAAAAAAAAAAAAAAAAAAAAAAAAAAAAAAAAAAAAAAAAAAAAAAAAAAAAAAAAAAAAAAAAAAAAAAAAAAAAAAAAAAAAAAAAAAAAAAAAAAAAAAAAAAAAAAAAAFAAAADwAAAAAAAAAAAAAAP///wgAAAAAAQAAAAA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OACAAAMAAAAEAAAAAAAAAAAAAAAAAAAAAAAAAAeAAAAaAAAAAAAAAAAAAAAAAAAAAAAAAAAAAAAECcAABAnAAAAAAAAAAAAAAAAAAAAAAAAAAAAAAAAAAAAAAAAAAAAAMgAAAAAAAAAwMD/AAAAAABkAAAAMgAAAAAAAABkAAAAAAAAAH9/fwAKAAAAHwAAAFQAAADQodA4////AQAAAAAAAAAAAAAAAAAAAAAAAAAAAAAAAAAAAAAAAAAA////AX9/fwDu7OED7uzhA8DA/wB/f38AAAAAAAAAAAAAAAAAAAAAAAAAAAAhAAAAGAAAABQAAAAXAwAAKBUAANo1AAAEHgAAEAAAAA=="/>
              </a:ext>
            </a:extLst>
          </p:cNvSpPr>
          <p:nvPr/>
        </p:nvSpPr>
        <p:spPr>
          <a:xfrm>
            <a:off x="502285" y="3439160"/>
            <a:ext cx="8251825" cy="1353185"/>
          </a:xfrm>
          <a:prstGeom prst="roundRect">
            <a:avLst>
              <a:gd name="adj" fmla="val 16667"/>
            </a:avLst>
          </a:prstGeom>
          <a:solidFill>
            <a:schemeClr val="folHlink">
              <a:tint val="37500"/>
              <a:alpha val="30000"/>
            </a:schemeClr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  <p:txBody>
          <a:bodyPr vert="horz" wrap="square" numCol="1" anchor="t"/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4800" b="1" i="0" u="none" strike="noStrike" kern="1" spc="0" baseline="0">
                <a:solidFill>
                  <a:schemeClr val="tx1"/>
                </a:solidFill>
                <a:effectLst/>
                <a:latin typeface="Baskerville Old Face" pitchFamily="1" charset="0"/>
                <a:ea typeface="Baskerville Old Face" pitchFamily="1" charset="0"/>
                <a:cs typeface="Baskerville Old Face" pitchFamily="1" charset="0"/>
              </a:defRPr>
            </a:pPr>
            <a:r>
              <a:rPr lang="ru-RU" sz="4600" dirty="0" smtClean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85 422,9 </a:t>
            </a:r>
            <a:r>
              <a:rPr lang="ru-RU" sz="4600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тыс. руб.</a:t>
            </a:r>
          </a:p>
        </p:txBody>
      </p:sp>
      <p:sp>
        <p:nvSpPr>
          <p:cNvPr id="5" name="АвтоФигура3"/>
          <p:cNvSpPr>
            <a:extLst>
              <a:ext uri="smNativeData">
                <pr:smNativeData xmlns="" xmlns:pr="smNativeData" val="SMDATA_12_PiyqWhMAAAAlAAAAZQAAAA8BAAAAkAAAAEgAAACQAAAASAAAAAAAAAAAAAAAAAAAAAEAAABQAAAAhbacS3FV1T8AAAAAAADgPwAAAAAAAOA/AAAAAAAA4D8AAAAAAADgPwAAAAAAAOA/AAAAAAAA4D8AAAAAAADgPwAAAAAAAOA/AAAAAAAA4D8CAAAAjAAAAAEAAAAAAAAA0KHQP////whGAAAAAAAAAAAAAAAAAAAAAAAAAAAAAAAAAAAAZAAAAAEAAABAAAAAAAAAAAAAAAAAAAAAAAAAAAAAAAAAAAAAAAAAAAAAAAAAAAAAAAAAAAAAAAAAAAAAAAAAAAAAAAAAAAAAAAAAAAAAAAAAAAAAAAAAAAAAAAAAAAAAFAAAADwAAAAAAAAAAAAAAP///wgAAAAAAQAAAAA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AABAAEMAAAAEAAAAAAAAAAAAAAAAAAAAAAAAAAeAAAAaAAAAAAAAAAAAAAAAAAAAAAAAAAAAAAAECcAABAnAAAAAAAAAAAAAAAAAAAAAAAAAAAAAAAAAAAAAAAAAAAAAMgAAAAAAAAAwMD/AAAAAABkAAAAMgAAAAAAAABkAAAAAAAAAH9/fwAKAAAAHwAAAFQAAADQodA4////AQAAAAAAAAAAAAAAAAAAAAAAAAAAAAAAAAAAAAAAAAAA////AX9/fwDu7OED7uzhA8DA/wB/f38AAAAAAAAAAAAAAAAAAAAAAAAAAAAhAAAAGAAAABQAAAAXAwAAVx8AANo1AACcKAAAEAAAAA=="/>
              </a:ext>
            </a:extLst>
          </p:cNvSpPr>
          <p:nvPr/>
        </p:nvSpPr>
        <p:spPr>
          <a:xfrm>
            <a:off x="502285" y="5094606"/>
            <a:ext cx="8251825" cy="1276350"/>
          </a:xfrm>
          <a:prstGeom prst="roundRect">
            <a:avLst>
              <a:gd name="adj" fmla="val 16667"/>
            </a:avLst>
          </a:prstGeom>
          <a:solidFill>
            <a:schemeClr val="folHlink">
              <a:tint val="37500"/>
              <a:alpha val="30000"/>
            </a:schemeClr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  <p:txBody>
          <a:bodyPr vert="horz" wrap="square" numCol="1" anchor="t"/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2736215" marR="0" indent="-36195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4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4600" b="1" dirty="0" smtClean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0,0 тыс</a:t>
            </a:r>
            <a:r>
              <a:rPr lang="ru-RU" sz="4600" b="1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. руб. </a:t>
            </a:r>
            <a:r>
              <a:rPr lang="ru-RU" sz="4600" b="1" dirty="0"/>
              <a:t> </a:t>
            </a:r>
            <a:r>
              <a:rPr sz="4600" dirty="0"/>
              <a:t>    </a:t>
            </a:r>
          </a:p>
        </p:txBody>
      </p:sp>
      <p:sp>
        <p:nvSpPr>
          <p:cNvPr id="6" name="АвтоФигура1"/>
          <p:cNvSpPr>
            <a:extLst>
              <a:ext uri="smNativeData">
                <pr:smNativeData xmlns="" xmlns:pr="smNativeData" val="SMDATA_12_PiyqWhMAAAAlAAAAZQAAAA8BAAAAkAAAAEgAAACQAAAASAAAAAAAAAAAAAAAAAAAAAEAAABQAAAAhbacS3FV1T8AAAAAAADgPwAAAAAAAOA/AAAAAAAA4D8AAAAAAADgPwAAAAAAAOA/AAAAAAAA4D8AAAAAAADgPwAAAAAAAOA/AAAAAAAA4D8CAAAAjAAAAAEAAAAAAAAAT4G9DP///wgy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AAAAAAAAAAABAAAAf39/AAEAAABkAAAAAAAAABQAAABAHwAAAAAAACYAAAAAAAAAwOD//wAAAAAmAAAAZAAAABYAAABMAAAAAAAAAAAAAAAEAAAAAAAAAAIAAAD///8IFAAAAGQAAABkAAAAZAAAAGQAAAAAAAAA////CBQAAACc////nP///2QAAABkAAAAAAAAABcAAAAUAAAAAAAAAAAAAAD/fwAA/38AAAAAAAAJAAAABAAAAAAAAAAMAAAAEAAAAAAAAAAAAAAAAAAAAAAAAAAeAAAAaAAAAAAAAAAAAAAAAAAAAAAAAAAAAAAAECcAABAnAAAAAAAAAAAAAAAAAAAAAAAAAAAAAAAAAAAAAAAAAAAAAEQCAABYAgAA////CAAAAABkAAAAMgAAAAAAAABkAAAAAAAAAH9/fwAKAAAAHwAAAFQAAABPgb0F////AQAAAAAAAAAAAAAAAAAAAAAAAAAAAAAAAAAAAAAAAAAA////AX9/fwD///8B////Af///wF/f38AAAAAAAAAAAAAAAAAAAAAAAAAAAAhAAAAGAAAABQAAAAQAwAAmAoAAN0TAADdEwAAEAAAAA=="/>
              </a:ext>
            </a:extLst>
          </p:cNvSpPr>
          <p:nvPr/>
        </p:nvSpPr>
        <p:spPr>
          <a:xfrm>
            <a:off x="497841" y="1722120"/>
            <a:ext cx="2495550" cy="1348105"/>
          </a:xfrm>
          <a:prstGeom prst="roundRect">
            <a:avLst>
              <a:gd name="adj" fmla="val 16667"/>
            </a:avLst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glow rad="381000">
              <a:schemeClr val="bg1">
                <a:alpha val="40000"/>
              </a:schemeClr>
            </a:glow>
          </a:effectLst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8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sz="4400" dirty="0"/>
              <a:t>Доходы</a:t>
            </a:r>
          </a:p>
        </p:txBody>
      </p:sp>
      <p:sp>
        <p:nvSpPr>
          <p:cNvPr id="7" name="АвтоФигура4"/>
          <p:cNvSpPr>
            <a:extLst>
              <a:ext uri="smNativeData">
                <pr:smNativeData xmlns="" xmlns:pr="smNativeData" val="SMDATA_12_PiyqWhMAAAAlAAAAZQAAAA8BAAAAkAAAAEgAAACQAAAASAAAAAAAAAAAAAAAAAAAAAEAAABQAAAAhbacS3FV1T8AAAAAAADgPwAAAAAAAOA/AAAAAAAA4D8AAAAAAADgPwAAAAAAAOA/AAAAAAAA4D8AAAAAAADgPwAAAAAAAOA/AAAAAAAA4D8CAAAAjAAAAAEAAAAAAAAAT4G9DP///wgy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IAgAA////CAAAAABkAAAAMgAAAAAAAABkAAAAAAAAAH9/fwAKAAAAHwAAAFQAAABPgb0F////AQAAAAAAAAAAAAAAAAAAAAAAAAAAAAAAAAAAAAAAAAAA////AX9/fwDu7OEDzMzMAP///wF/f38AAAAAAAAAAAAAAAAAAAAAAAAAAAAhAAAAGAAAABQAAAAPAwAAKBUAAN0TAAB1HgAAEAAAAA=="/>
              </a:ext>
            </a:extLst>
          </p:cNvSpPr>
          <p:nvPr/>
        </p:nvSpPr>
        <p:spPr>
          <a:xfrm>
            <a:off x="497205" y="3439160"/>
            <a:ext cx="2496186" cy="1353185"/>
          </a:xfrm>
          <a:prstGeom prst="roundRect">
            <a:avLst>
              <a:gd name="adj" fmla="val 16667"/>
            </a:avLst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glow rad="330200">
              <a:schemeClr val="bg1">
                <a:alpha val="40000"/>
              </a:schemeClr>
            </a:glow>
          </a:effectLst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8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sz="4400" dirty="0" smtClean="0"/>
              <a:t>Расходы</a:t>
            </a:r>
            <a:endParaRPr sz="4400" dirty="0"/>
          </a:p>
        </p:txBody>
      </p:sp>
      <p:sp>
        <p:nvSpPr>
          <p:cNvPr id="8" name="АвтоФигура5"/>
          <p:cNvSpPr>
            <a:extLst>
              <a:ext uri="smNativeData">
                <pr:smNativeData xmlns="" xmlns:pr="smNativeData" val="SMDATA_12_PiyqWhMAAAAlAAAAZQAAAA8BAAAAkAAAAEgAAACQAAAASAAAAAAAAAAAAAAAAAAAAAEAAABQAAAAhbacS3FV1T8AAAAAAADgPwAAAAAAAOA/AAAAAAAA4D8AAAAAAADgPwAAAAAAAOA/AAAAAAAA4D8AAAAAAADgPwAAAAAAAOA/AAAAAAAA4D8CAAAAjAAAAAEAAAAAAAAAT4G9DP///wgy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IAgAA////CAAAAABkAAAAMgAAAAAAAABkAAAAAAAAAH9/fwAKAAAAHwAAAFQAAABPgb0F////AQAAAAAAAAAAAAAAAAAAAAAAAAAAAAAAAAAAAAAAAAAA////AX9/fwDu7OEDzMzMAP///wF/f38AAAAAAAAAAAAAAAAAAAAAAAAAAAAhAAAAGAAAABQAAAAXAwAATx8AAN0TAACcKAAAEAAAAA=="/>
              </a:ext>
            </a:extLst>
          </p:cNvSpPr>
          <p:nvPr/>
        </p:nvSpPr>
        <p:spPr>
          <a:xfrm>
            <a:off x="502285" y="5151120"/>
            <a:ext cx="2491106" cy="1219835"/>
          </a:xfrm>
          <a:prstGeom prst="roundRect">
            <a:avLst>
              <a:gd name="adj" fmla="val 16667"/>
            </a:avLst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glow rad="330200">
              <a:schemeClr val="bg1">
                <a:alpha val="40000"/>
              </a:schemeClr>
            </a:glow>
          </a:effectLst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sz="3200" dirty="0"/>
              <a:t>Дефицит</a:t>
            </a:r>
            <a:r>
              <a:rPr sz="3200" dirty="0" smtClean="0"/>
              <a:t>/-</a:t>
            </a:r>
            <a:endParaRPr sz="3200"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lang="ru-RU" sz="3200" dirty="0" smtClean="0"/>
              <a:t>П</a:t>
            </a:r>
            <a:r>
              <a:rPr sz="3200" dirty="0" smtClean="0"/>
              <a:t>рофицит+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folHlink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endParaRPr dirty="0"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16200000" scaled="0"/>
              </a:gra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/>
              <a:t>- это поступление денежных средств в бюджет</a:t>
            </a:r>
          </a:p>
        </p:txBody>
      </p:sp>
      <p:sp>
        <p:nvSpPr>
          <p:cNvPr id="3" name="ОбъектTextArt1"/>
          <p:cNvSpPr>
            <a:extLst>
              <a:ext uri="smNativeData">
                <pr:smNativeData xmlns="" xmlns:pr="smNativeData" val="SMDATA_13_PiyqWhMAAAAlAAAAEAAAAA8BAAAAkAAAAEgAAACQAAAASAAAAAAAAAAAAAAAAAAAAAEAAABQAAAAAAAAAAAAAAAzMzMzMzPTPwAAAAAAAOA/AAAAAAAA4D8AAAAAAADgPwAAAAAAAOA/AAAAAAAA4D8AAAAAAADgPwAAAAAAAOA/AAAAAAAA4D8CAAAAjAAAAAEAAAADAAAAH0l9C4e09QAAAAAAAAAAAAAAAAAAAAAAAAAAAAAAAAAAAAAAZAAAAAEAAABAAAAAAAAAAAAAAABaAAAAAAAAAAAAAAAAAAAAAAAAAAAAAAAAAAAAAAAAAAAAAAAAAAAAAAAAAAAAAAAAAAAAAAAAAAAAAAAAAAAAAAAAAAAAAAAAAAAAFAAAADwAAAAAAAAAAAAAAAAAAAAAAAAAAQAAABQAAAAUAAAAFAAAAAEAAAAAAAAAZAAAAGQAAAAAAAAAZAAAAGQAAAAVAAAAYAAAAAAAAAAAAAAADwAAACYCAAAIBwAAAAAAAAEAAACgMgAAAAAAAAAAAAABAAAAf39/AAEAAABkAAAAAAAAABQAAABAHwAAQB8AACYAAAAAAAAAwOD//wAAAAAmAAAAZAAAABYAAABMAAAAAQAAAAAAAAAEAAAAAAAAAAEAAADAwMAAAAAAACEAAAAhAAAAZAAAAGQAAAAAAAAAzMzMAAAAAABQAAAAUAAAAGQAAABkAAAAAAAAAAYAAABRAAAASQBtAHAAYQBjAHQAAAAucHB0eA0KSGlzdG9yeUZpbGUxPTAsRDpcNDTQpNCXX9Ca0YPQt9GM0LzQuNC90JDQlRAOAAAEAAAAgGQAAABkAAAAFwAAABQAAAAAAAAAAAAAAP9/AAD/fwAAAAAAAAkAAAAEAAAAMAgAAAwAAAAQAAAAAAAAAAAAAAAAAAAAAAAAAB4AAABoAAAAAAAAAAAAAAAAAAAAAAAAAAAAAAAQJwAAECcAAAAAAAAAAAAAAAAAAAAAAAAAAAAAAAAAAAAAAAAAAAAAFAAAAAAAAADAwP8AAAAAAGQAAAAyAAAAAAAAAGQAAAAAAAAAf39/AAoAAAAfAAAAVAAAAB9JfQSHtPUAAAAAAAAAAAAAAAAAAAAAAAAAAAAAAAAAAAAAAAAAAAAAAAAAf39/AMDAwADMzMwAwMD/AH9/fwAAAAAAAAAAAAAAAAAAAAAAAAAAACEAAAAYAAAAFAAAAJgKAAA1AgAATywAAAUFAAAQAAAA"/>
              </a:ext>
            </a:extLst>
          </p:cNvSpPr>
          <p:nvPr/>
        </p:nvSpPr>
        <p:spPr>
          <a:xfrm>
            <a:off x="1722120" y="358775"/>
            <a:ext cx="548068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dist"/>
            <a:r>
              <a:rPr lang="ru-RU" sz="3600" dirty="0" smtClean="0">
                <a:ln w="0" cap="flat" cmpd="sng" algn="ctr">
                  <a:noFill/>
                  <a:prstDash val="solid"/>
                  <a:headEnd type="none" w="med" len="med"/>
                  <a:tailEnd type="none" w="med" len="med"/>
                </a:ln>
                <a:gradFill flip="none"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  <a:tileRect/>
                </a:gradFill>
                <a:effectLst>
                  <a:outerShdw blurRad="12700" dist="29635" dir="2700000" algn="ctr">
                    <a:srgbClr val="C0C0C0"/>
                  </a:outerShdw>
                </a:effectLst>
                <a:latin typeface="Impact"/>
              </a:rPr>
              <a:t>Доходы местного бюджета</a:t>
            </a:r>
            <a:endParaRPr sz="3600" dirty="0">
              <a:ln w="0" cap="flat" cmpd="sng" algn="ctr">
                <a:noFill/>
                <a:prstDash val="solid"/>
                <a:headEnd type="none" w="med" len="med"/>
                <a:tailEnd type="none" w="med" len="med"/>
              </a:ln>
              <a:gradFill flip="none" rotWithShape="0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  <a:tileRect/>
              </a:gradFill>
              <a:effectLst>
                <a:outerShdw blurRad="12700" dist="29635" dir="2700000" algn="ctr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" name="БлокТекста1"/>
          <p:cNvSpPr txBox="1">
            <a:extLst>
              <a:ext uri="smNativeData">
                <pr:smNativeData xmlns="" xmlns:pr="smNativeData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MsI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tAgAA5A8AAGwTAAAkJAAAECAAAA=="/>
              </a:ext>
            </a:extLst>
          </p:cNvSpPr>
          <p:nvPr/>
        </p:nvSpPr>
        <p:spPr>
          <a:xfrm>
            <a:off x="353695" y="2583180"/>
            <a:ext cx="2803525" cy="32918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Основные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источники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формирования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доходов местного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бюджета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на </a:t>
            </a:r>
            <a:r>
              <a:rPr dirty="0" smtClean="0"/>
              <a:t>2021 </a:t>
            </a:r>
            <a:r>
              <a:rPr dirty="0"/>
              <a:t>год:</a:t>
            </a:r>
          </a:p>
        </p:txBody>
      </p:sp>
      <p:sp>
        <p:nvSpPr>
          <p:cNvPr id="5" name="Эллипс1"/>
          <p:cNvSpPr>
            <a:extLst>
              <a:ext uri="smNativeData">
                <pr:smNativeData xmlns="" xmlns:pr="smNativeData" val="SMDATA_12_PiyqWhMAAAAlAAAAZgAAAA8BAAAAkAAAAEgAAACQAAAASAAAAAAAAAAAAAAAAAAAAAEAAABQAAAAAAAAAAAA8D8AAAAAAADw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OACAAAMAAAAEAAAAAAAAAAAAAAAAAAAAAAAAAAeAAAAaAAAAAAAAAAAAAAAAAAAAAAAAAAAAAAAECcAABAnAAAAAAAAAAAAAAAAAAAAAAAAAAAAAAAAAAAAAAAAAAAAABQAAAAAAAAAwMD/AAAAAABkAAAAMgAAAAAAAABkAAAAAAAAAH9/fwAKAAAAHwAAAFQAAABPgb0F////AQAAAAAAAAAAAAAAAAAAAAAAAAAAAAAAAAAAAAAAAAAA////AX9/fwDu7OEDzMzMAMDA/wB/f38AAAAAAAAAAAAAAAAAAAAAAAAAAAAhAAAAGAAAABQAAABAHAAA+xIAANEqAACqIAAAEAAAAA=="/>
              </a:ext>
            </a:extLst>
          </p:cNvSpPr>
          <p:nvPr/>
        </p:nvSpPr>
        <p:spPr>
          <a:xfrm>
            <a:off x="3792855" y="2604070"/>
            <a:ext cx="3464560" cy="29213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Безвозмездные поступления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 </a:t>
            </a:r>
            <a:r>
              <a:rPr dirty="0" smtClean="0"/>
              <a:t>98,1 </a:t>
            </a:r>
            <a:r>
              <a:rPr dirty="0"/>
              <a:t>%</a:t>
            </a:r>
          </a:p>
        </p:txBody>
      </p:sp>
      <p:sp>
        <p:nvSpPr>
          <p:cNvPr id="6" name="Эллипс2"/>
          <p:cNvSpPr>
            <a:extLst>
              <a:ext uri="smNativeData">
                <pr:smNativeData xmlns="" xmlns:pr="smNativeData" val="SMDATA_12_PiyqWhMAAAAlAAAAZgAAAA8BAAAAkAAAAEgAAACQAAAASAAAAAAAAAAAAAAAAAAAAAEAAABQAAAAAAAAAAAA8D8AAAAAAADw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////CAAAAABkAAAAMgAAAAAAAABkAAAAAAAAAH9/fwAKAAAAHwAAAFQAAABPgb0F////AQAAAAAAAAAAAAAAAAAAAAAAAAAAAAAAAAAAAAAAAAAA////AX9/fwDu7OEDzMzMAP///wF/f38AAAAAAAAAAAAAAAAAAAAAAAAAAAAhAAAAGAAAABQAAACDFgAAmAoAAKMkAABHGAAAEAAAAA=="/>
              </a:ext>
            </a:extLst>
          </p:cNvSpPr>
          <p:nvPr/>
        </p:nvSpPr>
        <p:spPr>
          <a:xfrm>
            <a:off x="2945210" y="1871051"/>
            <a:ext cx="2852261" cy="136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1" i="0" u="none" strike="noStrike" kern="1" spc="0" baseline="0">
                <a:solidFill>
                  <a:schemeClr val="bg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Налоговые доходы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1" i="0" u="none" strike="noStrike" kern="1" spc="0" baseline="0">
                <a:solidFill>
                  <a:schemeClr val="bg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 smtClean="0"/>
              <a:t>1,8%</a:t>
            </a:r>
            <a:endParaRPr dirty="0"/>
          </a:p>
        </p:txBody>
      </p:sp>
      <p:sp>
        <p:nvSpPr>
          <p:cNvPr id="7" name="Эллипс3"/>
          <p:cNvSpPr>
            <a:extLst>
              <a:ext uri="smNativeData">
                <pr:smNativeData xmlns="" xmlns:pr="smNativeData" val="SMDATA_12_PiyqWhMAAAAlAAAAZgAAAA8BAAAAkAAAAEgAAACQAAAASAAAAAAAAAAAAAAAAAAAAAEAAABQAAAAAAAAAAAA8D8AAAAAAADw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BPgb0F////AQAAAAAAAAAAAAAAAAAAAAAAAAAAAAAAAAAAAAAAAAAA////AX9/fwDu7OEDzMzMAMDA/wB/f38AAAAAAAAAAAAAAAAAAAAAAAAAAAAhAAAAGAAAABQAAAD9IQAAmAoAAB0wAADWFwAAEAAAAA=="/>
              </a:ext>
            </a:extLst>
          </p:cNvSpPr>
          <p:nvPr/>
        </p:nvSpPr>
        <p:spPr>
          <a:xfrm>
            <a:off x="5433060" y="1991773"/>
            <a:ext cx="2349976" cy="9863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Неналоговые доходы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 smtClean="0"/>
              <a:t>0,1 </a:t>
            </a:r>
            <a:r>
              <a:rPr dirty="0"/>
              <a:t>%</a:t>
            </a:r>
          </a:p>
        </p:txBody>
      </p:sp>
      <p:sp>
        <p:nvSpPr>
          <p:cNvPr id="9" name="АвтоФигура1"/>
          <p:cNvSpPr>
            <a:extLst>
              <a:ext uri="smNativeData">
                <pr:smNativeData xmlns="" xmlns:pr="smNativeData" val="SMDATA_12_PiyqWhMAAAAlAAAAywAAAA8BAAAAkAAAAEgAAACQAAAASAAAAAAAAAAAAAAAAAAAAAEAAABQAAAAGxYTPCoz5z8AAAAAAADgPwAAAAAAAOA/AAAAAAAA4D8AAAAAAADgPwAAAAAAAOA/AAAAAAAA4D8AAAAAAADgPwAAAAAAAOA/AAAAAAAA4D8CAAAAjAAAAAEAAAAAAAAAT4G9DP///wgy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AAAAAAMAAAAEAAAAHIcx3Ecx+E/HMdxHMdxvL8eAAAAaAAAAAAAAAAAAAAAAAAAAAAAAAAAAAAAECcAABAnAAAAAAAAAAAAAAAAAAAAAAAAAAAAAAAAAAAAAAAAAAAAABQAAAAAAAAAwMD/AAAAAABkAAAAMgAAAAAAAABkAAAAAAAAAH9/fwAKAAAAHwAAAFQAAABPgb0F////AQAAAAAAAAAAAAAAAAAAAAAAAAAAAAAAAAAAAAAAAAAA////AX9/fwDu7OEDzMzMAMDA/wB/f38AAAAAAAAAAAAAAAAAAAAAAAAAAAAhAAAAGAAAABQAAAD9IQAAjCEAAPYlAAD2JQAAEAAAAA=="/>
              </a:ext>
            </a:extLst>
          </p:cNvSpPr>
          <p:nvPr/>
        </p:nvSpPr>
        <p:spPr>
          <a:xfrm>
            <a:off x="5525135" y="5453380"/>
            <a:ext cx="645795" cy="717550"/>
          </a:xfrm>
          <a:prstGeom prst="downArrow">
            <a:avLst>
              <a:gd name="adj1" fmla="val 50000"/>
              <a:gd name="adj2" fmla="val 30556"/>
            </a:avLst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10" name="БлокТекста2"/>
          <p:cNvSpPr txBox="1">
            <a:extLst>
              <a:ext uri="smNativeData">
                <pr:smNativeData xmlns="" xmlns:pr="smNativeData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EAAABkAAAAMgAAAAAAAABkAAAAAAAAAH9/fwAKAAAAHwAAAFQAAABPgb0F////AQAAAAAAAAAAAAAAAAAAAAAAAAAAAAAAAAAAAAAAAAAAAAAAAn9/fwDu7OEDzMzMAMDA/wB/f38AAAAAAAAAAAAAAAAAAAAAAAAAAAAhAAAAGAAAABQAAADPGwAAZyYAAMouAACXKQAAECAAAA=="/>
              </a:ext>
            </a:extLst>
          </p:cNvSpPr>
          <p:nvPr/>
        </p:nvSpPr>
        <p:spPr>
          <a:xfrm>
            <a:off x="4412932" y="6226906"/>
            <a:ext cx="3085465" cy="518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reflection stA="50000" dir="5400000" sy="-100000" rotWithShape="0"/>
          </a:effectLst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800" b="1" i="0" u="none" strike="noStrike" kern="1" spc="0" baseline="0">
                <a:solidFill>
                  <a:schemeClr val="tx2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Местный бюджет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qBAAAWgQAALw2AADBIwAAEAAAAA=="/>
              </a:ext>
            </a:extLst>
          </p:cNvSpPr>
          <p:nvPr>
            <p:ph type="title"/>
          </p:nvPr>
        </p:nvSpPr>
        <p:spPr>
          <a:xfrm>
            <a:off x="748030" y="1419860"/>
            <a:ext cx="8180070" cy="51047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just">
              <a:buFont typeface="Wingdings" pitchFamily="2" charset="2"/>
              <a:buChar char=""/>
              <a:defRPr lang="ru-RU" sz="28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 smtClean="0"/>
              <a:t> </a:t>
            </a:r>
            <a:r>
              <a:rPr lang="ru-RU" dirty="0"/>
              <a:t>Налог на доходы физических </a:t>
            </a:r>
            <a:r>
              <a:rPr lang="ru-RU" dirty="0" smtClean="0"/>
              <a:t>лиц</a:t>
            </a:r>
            <a:endParaRPr dirty="0" smtClean="0"/>
          </a:p>
          <a:p>
            <a:pPr marL="0" marR="0" indent="50419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lang="ru-RU" sz="28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20785" y="420971"/>
            <a:ext cx="79648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  <a:tileRect/>
                </a:gradFill>
                <a:effectLst/>
                <a:latin typeface="Book Antiqua" panose="02040602050305030304" pitchFamily="18" charset="0"/>
              </a:rPr>
              <a:t>Налоговые доходы</a:t>
            </a:r>
          </a:p>
          <a:p>
            <a:pPr algn="ctr"/>
            <a:r>
              <a:rPr lang="ru-RU" sz="4400" b="1" dirty="0" smtClean="0"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  <a:tileRect/>
                </a:gradFill>
                <a:effectLst/>
                <a:latin typeface="Book Antiqua" panose="02040602050305030304" pitchFamily="18" charset="0"/>
              </a:rPr>
              <a:t> (1 518,7тыс. руб.):</a:t>
            </a:r>
            <a:endParaRPr lang="ru-RU" sz="4400" b="1" dirty="0"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2700000" scaled="1"/>
                <a:tileRect/>
              </a:gradFill>
              <a:effectLst/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vQUAACg2AAD1JgAAEAAAAA=="/>
              </a:ext>
            </a:extLst>
          </p:cNvSpPr>
          <p:nvPr>
            <p:ph type="title"/>
          </p:nvPr>
        </p:nvSpPr>
        <p:spPr>
          <a:xfrm>
            <a:off x="576736" y="1204595"/>
            <a:ext cx="8229600" cy="5400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indent="360045" algn="just">
              <a:buFont typeface="Wingdings" pitchFamily="2" charset="2"/>
              <a:buChar char=""/>
              <a:defRPr lang="ru-RU" sz="3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dirty="0"/>
              <a:t>Доходы от денежных взысканий (штрафов), поступающие в счет погашения задолженности, образовавшейся до 1 января 2020 </a:t>
            </a:r>
            <a:r>
              <a:rPr lang="ru-RU" dirty="0" smtClean="0"/>
              <a:t>года</a:t>
            </a:r>
            <a:r>
              <a:rPr dirty="0" smtClean="0"/>
              <a:t>;</a:t>
            </a:r>
            <a:endParaRPr dirty="0"/>
          </a:p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/>
              <a:t>• Прочие поступления от денежных взысканий (штрафов) и иных сумм в возмещение ущерба;</a:t>
            </a:r>
          </a:p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/>
              <a:t>• Средства, составляющие восстановительную стоимость </a:t>
            </a:r>
            <a:r>
              <a:rPr dirty="0" smtClean="0"/>
              <a:t>зеленых насаждений</a:t>
            </a:r>
            <a:r>
              <a:rPr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2756" y="340827"/>
            <a:ext cx="8323580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gradFill>
                  <a:gsLst>
                    <a:gs pos="0">
                      <a:srgbClr val="000082">
                        <a:lumMod val="84000"/>
                        <a:lumOff val="16000"/>
                      </a:srgbClr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rgbClr val="000000">
                      <a:alpha val="12000"/>
                    </a:srgbClr>
                  </a:outerShdw>
                </a:effectLst>
              </a:rPr>
              <a:t>Неналоговые доходы </a:t>
            </a:r>
          </a:p>
          <a:p>
            <a:pPr algn="ctr"/>
            <a:r>
              <a:rPr lang="ru-RU" sz="4400" b="1" dirty="0" smtClean="0">
                <a:gradFill>
                  <a:gsLst>
                    <a:gs pos="0">
                      <a:srgbClr val="000082">
                        <a:lumMod val="84000"/>
                        <a:lumOff val="16000"/>
                      </a:srgbClr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rgbClr val="000000">
                      <a:alpha val="12000"/>
                    </a:srgbClr>
                  </a:outerShdw>
                </a:effectLst>
              </a:rPr>
              <a:t>(115,9 тыс. руб.):</a:t>
            </a:r>
            <a:endParaRPr lang="ru-RU" sz="4400" b="1" dirty="0">
              <a:gradFill>
                <a:gsLst>
                  <a:gs pos="0">
                    <a:srgbClr val="000082">
                      <a:lumMod val="84000"/>
                      <a:lumOff val="16000"/>
                    </a:srgbClr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effectLst>
                <a:outerShdw blurRad="50800" dist="50800" dir="5400000" algn="ctr" rotWithShape="0">
                  <a:srgbClr val="000000">
                    <a:alpha val="12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="" xmlns:pr="smNativeData" val="SMDATA_12_PiyqW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DUAQ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tgkAANo1AAAjJwAAEAAAAA=="/>
              </a:ext>
            </a:extLst>
          </p:cNvSpPr>
          <p:nvPr>
            <p:ph type="title"/>
          </p:nvPr>
        </p:nvSpPr>
        <p:spPr>
          <a:xfrm>
            <a:off x="574040" y="1850390"/>
            <a:ext cx="8159750" cy="45116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/>
              <a:t>Поступления из бюджета города:</a:t>
            </a:r>
          </a:p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chemeClr val="tx1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lang="ru-RU" sz="4800" dirty="0" smtClean="0">
                <a:latin typeface="Calibri" pitchFamily="2" charset="-52"/>
                <a:ea typeface="Times New Roman" pitchFamily="1" charset="-52"/>
                <a:cs typeface="Times New Roman" pitchFamily="1" charset="-52"/>
              </a:rPr>
              <a:t>Субвенции</a:t>
            </a:r>
            <a:r>
              <a:rPr dirty="0" smtClean="0"/>
              <a:t> </a:t>
            </a:r>
            <a:r>
              <a:rPr lang="ru-RU" sz="2000" dirty="0">
                <a:solidFill>
                  <a:schemeClr val="accent1"/>
                </a:solidFill>
                <a:latin typeface="Calibri" pitchFamily="2" charset="-52"/>
                <a:ea typeface="Times New Roman" pitchFamily="1" charset="-52"/>
                <a:cs typeface="Times New Roman" pitchFamily="1" charset="-52"/>
              </a:rPr>
              <a:t>(от лат. «</a:t>
            </a:r>
            <a:r>
              <a:rPr lang="ru-RU" sz="2000" dirty="0" err="1">
                <a:solidFill>
                  <a:schemeClr val="accent1"/>
                </a:solidFill>
                <a:latin typeface="Calibri" pitchFamily="2" charset="-52"/>
                <a:ea typeface="Times New Roman" pitchFamily="1" charset="-52"/>
                <a:cs typeface="Times New Roman" pitchFamily="1" charset="-52"/>
              </a:rPr>
              <a:t>Subvenire</a:t>
            </a:r>
            <a:r>
              <a:rPr lang="ru-RU" sz="2000" dirty="0">
                <a:solidFill>
                  <a:schemeClr val="accent1"/>
                </a:solidFill>
                <a:latin typeface="Calibri" pitchFamily="2" charset="-52"/>
                <a:ea typeface="Times New Roman" pitchFamily="1" charset="-52"/>
                <a:cs typeface="Times New Roman" pitchFamily="1" charset="-52"/>
              </a:rPr>
              <a:t>» – приходить на помощь)</a:t>
            </a:r>
          </a:p>
          <a:p>
            <a:pPr algn="just">
              <a:defRPr lang="ru-RU" sz="2400" b="0" i="0" u="none" strike="noStrike" kern="1" spc="0" baseline="0">
                <a:solidFill>
                  <a:schemeClr val="tx1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- перечисление денежных средств из бюджета города в бюджет МО </a:t>
            </a:r>
            <a:r>
              <a:rPr dirty="0" err="1"/>
              <a:t>МО</a:t>
            </a:r>
            <a:r>
              <a:rPr dirty="0"/>
              <a:t> Северный </a:t>
            </a:r>
            <a:r>
              <a:rPr lang="ru-RU" b="1" dirty="0">
                <a:latin typeface="Calibri" pitchFamily="2" charset="-52"/>
                <a:ea typeface="Times New Roman" pitchFamily="1" charset="-52"/>
                <a:cs typeface="Times New Roman" pitchFamily="1" charset="-52"/>
              </a:rPr>
              <a:t>на финансирование «переданных» полномочий</a:t>
            </a:r>
            <a:r>
              <a:rPr dirty="0"/>
              <a:t> по опеке и попечительству и по составлению протоколов об </a:t>
            </a:r>
            <a:r>
              <a:rPr dirty="0" smtClean="0"/>
              <a:t>административных правонарушениях.</a:t>
            </a:r>
            <a:br>
              <a:rPr dirty="0" smtClean="0"/>
            </a:br>
            <a:r>
              <a:rPr lang="ru-RU" sz="4800" dirty="0" smtClean="0">
                <a:solidFill>
                  <a:srgbClr val="000000"/>
                </a:solidFill>
                <a:ea typeface="Times New Roman" pitchFamily="1" charset="-52"/>
                <a:cs typeface="Times New Roman" pitchFamily="1" charset="-52"/>
              </a:rPr>
              <a:t>Дотации 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" charset="-52"/>
                <a:cs typeface="Times New Roman" pitchFamily="1" charset="-52"/>
              </a:rPr>
              <a:t>на выравнивание бюджетной обеспеченности.</a:t>
            </a:r>
            <a:endParaRPr sz="2400"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481964" y="558800"/>
            <a:ext cx="83953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Безвозмездные поступления (83 788,3 тыс. руб.):</a:t>
            </a:r>
            <a:endParaRPr lang="ru-RU" sz="44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646</Words>
  <Application>Microsoft Office PowerPoint</Application>
  <PresentationFormat>Экран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Presentation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местного бюджета на 2021 год</vt:lpstr>
      <vt:lpstr> - это поступление денежных средств в бюджет</vt:lpstr>
      <vt:lpstr> Налог на доходы физических лиц </vt:lpstr>
      <vt:lpstr>Доходы от денежных взысканий (штрафов), поступающие в счет погашения задолженности, образовавшейся до 1 января 2020 года; • Прочие поступления от денежных взысканий (штрафов) и иных сумм в возмещение ущерба; • Средства, составляющие восстановительную стоимость зеленых насаждений.</vt:lpstr>
      <vt:lpstr>Поступления из бюджета города: Субвенции (от лат. «Subvenire» – приходить на помощь) - перечисление денежных средств из бюджета города в бюджет МО МО Северный на финансирование «переданных» полномочий по опеке и попечительству и по составлению протоколов об административных правонарушениях. Дотации на выравнивание бюджетной обеспеченности.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Alina</dc:creator>
  <cp:lastModifiedBy>Смирнова Валентина Олеговна</cp:lastModifiedBy>
  <cp:revision>54</cp:revision>
  <dcterms:created xsi:type="dcterms:W3CDTF">2018-03-13T11:01:30Z</dcterms:created>
  <dcterms:modified xsi:type="dcterms:W3CDTF">2021-01-26T09:35:05Z</dcterms:modified>
</cp:coreProperties>
</file>